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theme/theme2.xml" ContentType="application/vnd.openxmlformats-officedocument.theme+xml"/>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1pPr>
    <a:lvl2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2pPr>
    <a:lvl3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3pPr>
    <a:lvl4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4pPr>
    <a:lvl5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5pPr>
    <a:lvl6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6pPr>
    <a:lvl7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7pPr>
    <a:lvl8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8pPr>
    <a:lvl9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8" name="Shape 18"/>
          <p:cNvSpPr/>
          <p:nvPr>
            <p:ph type="sldImg"/>
          </p:nvPr>
        </p:nvSpPr>
        <p:spPr>
          <a:xfrm>
            <a:off x="1143000" y="685800"/>
            <a:ext cx="4572000" cy="3429000"/>
          </a:xfrm>
          <a:prstGeom prst="rect">
            <a:avLst/>
          </a:prstGeom>
        </p:spPr>
        <p:txBody>
          <a:bodyPr/>
          <a:lstStyle/>
          <a:p>
            <a:pPr/>
          </a:p>
        </p:txBody>
      </p:sp>
      <p:sp>
        <p:nvSpPr>
          <p:cNvPr id="19" name="Shape 1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a:latin typeface="+mn-lt"/>
        <a:ea typeface="+mn-ea"/>
        <a:cs typeface="+mn-cs"/>
        <a:sym typeface="Arial"/>
      </a:defRPr>
    </a:lvl1pPr>
    <a:lvl2pPr indent="228600" latinLnBrk="0">
      <a:spcBef>
        <a:spcPts val="400"/>
      </a:spcBef>
      <a:defRPr>
        <a:latin typeface="+mn-lt"/>
        <a:ea typeface="+mn-ea"/>
        <a:cs typeface="+mn-cs"/>
        <a:sym typeface="Arial"/>
      </a:defRPr>
    </a:lvl2pPr>
    <a:lvl3pPr indent="457200" latinLnBrk="0">
      <a:spcBef>
        <a:spcPts val="400"/>
      </a:spcBef>
      <a:defRPr>
        <a:latin typeface="+mn-lt"/>
        <a:ea typeface="+mn-ea"/>
        <a:cs typeface="+mn-cs"/>
        <a:sym typeface="Arial"/>
      </a:defRPr>
    </a:lvl3pPr>
    <a:lvl4pPr indent="685800" latinLnBrk="0">
      <a:spcBef>
        <a:spcPts val="400"/>
      </a:spcBef>
      <a:defRPr>
        <a:latin typeface="+mn-lt"/>
        <a:ea typeface="+mn-ea"/>
        <a:cs typeface="+mn-cs"/>
        <a:sym typeface="Arial"/>
      </a:defRPr>
    </a:lvl4pPr>
    <a:lvl5pPr indent="914400" latinLnBrk="0">
      <a:spcBef>
        <a:spcPts val="400"/>
      </a:spcBef>
      <a:defRPr>
        <a:latin typeface="+mn-lt"/>
        <a:ea typeface="+mn-ea"/>
        <a:cs typeface="+mn-cs"/>
        <a:sym typeface="Arial"/>
      </a:defRPr>
    </a:lvl5pPr>
    <a:lvl6pPr indent="1143000" latinLnBrk="0">
      <a:spcBef>
        <a:spcPts val="400"/>
      </a:spcBef>
      <a:defRPr>
        <a:latin typeface="+mn-lt"/>
        <a:ea typeface="+mn-ea"/>
        <a:cs typeface="+mn-cs"/>
        <a:sym typeface="Arial"/>
      </a:defRPr>
    </a:lvl6pPr>
    <a:lvl7pPr indent="1371600" latinLnBrk="0">
      <a:spcBef>
        <a:spcPts val="400"/>
      </a:spcBef>
      <a:defRPr>
        <a:latin typeface="+mn-lt"/>
        <a:ea typeface="+mn-ea"/>
        <a:cs typeface="+mn-cs"/>
        <a:sym typeface="Arial"/>
      </a:defRPr>
    </a:lvl7pPr>
    <a:lvl8pPr indent="1600200" latinLnBrk="0">
      <a:spcBef>
        <a:spcPts val="400"/>
      </a:spcBef>
      <a:defRPr>
        <a:latin typeface="+mn-lt"/>
        <a:ea typeface="+mn-ea"/>
        <a:cs typeface="+mn-cs"/>
        <a:sym typeface="Arial"/>
      </a:defRPr>
    </a:lvl8pPr>
    <a:lvl9pPr indent="1828800" latinLnBrk="0">
      <a:spcBef>
        <a:spcPts val="400"/>
      </a:spcBef>
      <a:defRPr>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pic>
        <p:nvPicPr>
          <p:cNvPr id="2" name="Picture 4" descr="Picture 4"/>
          <p:cNvPicPr>
            <a:picLocks noChangeAspect="1"/>
          </p:cNvPicPr>
          <p:nvPr/>
        </p:nvPicPr>
        <p:blipFill>
          <a:blip r:embed="rId2">
            <a:extLst/>
          </a:blip>
          <a:stretch>
            <a:fillRect/>
          </a:stretch>
        </p:blipFill>
        <p:spPr>
          <a:xfrm>
            <a:off x="1177" y="0"/>
            <a:ext cx="12189646" cy="6858000"/>
          </a:xfrm>
          <a:prstGeom prst="rect">
            <a:avLst/>
          </a:prstGeom>
          <a:ln w="12700">
            <a:miter lim="400000"/>
          </a:ln>
        </p:spPr>
      </p:pic>
      <p:sp>
        <p:nvSpPr>
          <p:cNvPr id="3" name="Title Text"/>
          <p:cNvSpPr txBox="1"/>
          <p:nvPr>
            <p:ph type="title"/>
          </p:nvPr>
        </p:nvSpPr>
        <p:spPr>
          <a:xfrm>
            <a:off x="1826683" y="769937"/>
            <a:ext cx="9753601" cy="16684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lstStyle/>
          <a:p>
            <a:pPr/>
            <a:r>
              <a:t>Title Text</a:t>
            </a:r>
          </a:p>
        </p:txBody>
      </p:sp>
      <p:sp>
        <p:nvSpPr>
          <p:cNvPr id="4" name="Body Level One…"/>
          <p:cNvSpPr txBox="1"/>
          <p:nvPr>
            <p:ph type="body" idx="1"/>
          </p:nvPr>
        </p:nvSpPr>
        <p:spPr>
          <a:xfrm>
            <a:off x="6805083" y="2438400"/>
            <a:ext cx="4775201" cy="4419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975694" y="6248400"/>
            <a:ext cx="301907" cy="307338"/>
          </a:xfrm>
          <a:prstGeom prst="rect">
            <a:avLst/>
          </a:prstGeom>
          <a:ln w="12700">
            <a:miter lim="400000"/>
          </a:ln>
        </p:spPr>
        <p:txBody>
          <a:bodyPr wrap="none" lIns="45718" tIns="45718" rIns="45718" bIns="45718">
            <a:spAutoFit/>
          </a:bodyPr>
          <a:lstStyle>
            <a:lvl1pPr algn="r" defTabSz="914400">
              <a:defRPr sz="1400">
                <a:solidFill>
                  <a:srgbClr val="FFFFFF"/>
                </a:solidFill>
                <a:latin typeface="TradeGothic LT"/>
                <a:ea typeface="TradeGothic LT"/>
                <a:cs typeface="TradeGothic LT"/>
                <a:sym typeface="TradeGothic L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1pPr>
      <a:lvl2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2pPr>
      <a:lvl3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3pPr>
      <a:lvl4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4pPr>
      <a:lvl5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5pPr>
      <a:lvl6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6pPr>
      <a:lvl7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7pPr>
      <a:lvl8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8pPr>
      <a:lvl9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9pPr>
    </p:titleStyle>
    <p:bodyStyle>
      <a:lvl1pPr marL="342900" marR="0" indent="-3429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1pPr>
      <a:lvl2pPr marL="933450" marR="0" indent="-47625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2pPr>
      <a:lvl3pPr marL="12954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3pPr>
      <a:lvl4pPr marL="17526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4pPr>
      <a:lvl5pPr marL="22098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5pPr>
      <a:lvl6pPr marL="0" marR="0" indent="22860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6pPr>
      <a:lvl7pPr marL="0" marR="0" indent="27432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7pPr>
      <a:lvl8pPr marL="0" marR="0" indent="32004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8pPr>
      <a:lvl9pPr marL="0" marR="0" indent="36576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1pPr>
      <a:lvl2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2pPr>
      <a:lvl3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3pPr>
      <a:lvl4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4pPr>
      <a:lvl5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 name="Wanneer Jesus die hart toets"/>
          <p:cNvSpPr txBox="1"/>
          <p:nvPr/>
        </p:nvSpPr>
        <p:spPr>
          <a:xfrm>
            <a:off x="574070" y="5543875"/>
            <a:ext cx="11043860" cy="7518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sz="4300">
                <a:effectLst>
                  <a:outerShdw sx="100000" sy="100000" kx="0" ky="0" algn="b" rotWithShape="0" blurRad="12700" dist="25400" dir="2700000">
                    <a:srgbClr val="FFFFFF"/>
                  </a:outerShdw>
                </a:effectLst>
                <a:latin typeface="Ink Free"/>
                <a:ea typeface="Ink Free"/>
                <a:cs typeface="Ink Free"/>
                <a:sym typeface="Ink Free"/>
              </a:defRPr>
            </a:lvl1pPr>
          </a:lstStyle>
          <a:p>
            <a:pPr/>
            <a:r>
              <a:t>Gereed vir die roeping</a:t>
            </a:r>
          </a:p>
        </p:txBody>
      </p:sp>
      <p:pic>
        <p:nvPicPr>
          <p:cNvPr id="22" name="Picture 4" descr="Picture 4"/>
          <p:cNvPicPr>
            <a:picLocks noChangeAspect="1"/>
          </p:cNvPicPr>
          <p:nvPr/>
        </p:nvPicPr>
        <p:blipFill>
          <a:blip r:embed="rId2">
            <a:extLst/>
          </a:blip>
          <a:stretch>
            <a:fillRect/>
          </a:stretch>
        </p:blipFill>
        <p:spPr>
          <a:xfrm>
            <a:off x="1177" y="0"/>
            <a:ext cx="12189646" cy="6858000"/>
          </a:xfrm>
          <a:prstGeom prst="rect">
            <a:avLst/>
          </a:prstGeom>
          <a:ln w="12700">
            <a:miter lim="400000"/>
          </a:ln>
        </p:spPr>
      </p:pic>
      <p:sp>
        <p:nvSpPr>
          <p:cNvPr id="23" name="TextBox 3"/>
          <p:cNvSpPr txBox="1"/>
          <p:nvPr/>
        </p:nvSpPr>
        <p:spPr>
          <a:xfrm>
            <a:off x="259036" y="1328065"/>
            <a:ext cx="9330298" cy="153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defTabSz="1254836">
              <a:defRPr spc="247" sz="9500">
                <a:solidFill>
                  <a:srgbClr val="FFFFFF"/>
                </a:solidFill>
                <a:latin typeface="Trade Gothic LT Std Bold Conden"/>
                <a:ea typeface="Trade Gothic LT Std Bold Conden"/>
                <a:cs typeface="Trade Gothic LT Std Bold Conden"/>
                <a:sym typeface="Trade Gothic LT Std Bold Conden"/>
              </a:defRPr>
            </a:lvl1pPr>
          </a:lstStyle>
          <a:p>
            <a:pPr/>
            <a:r>
              <a:t>Rigters 6:1-27</a:t>
            </a:r>
          </a:p>
        </p:txBody>
      </p:sp>
      <p:sp>
        <p:nvSpPr>
          <p:cNvPr id="24" name="TextBox 3"/>
          <p:cNvSpPr txBox="1"/>
          <p:nvPr/>
        </p:nvSpPr>
        <p:spPr>
          <a:xfrm>
            <a:off x="1269700" y="3433703"/>
            <a:ext cx="9330298" cy="298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defTabSz="1254836">
              <a:defRPr spc="247" sz="9500">
                <a:solidFill>
                  <a:srgbClr val="FFFFFF"/>
                </a:solidFill>
                <a:latin typeface="Trade Gothic LT Std Bold Conden"/>
                <a:ea typeface="Trade Gothic LT Std Bold Conden"/>
                <a:cs typeface="Trade Gothic LT Std Bold Conden"/>
                <a:sym typeface="Trade Gothic LT Std Bold Conden"/>
              </a:defRPr>
            </a:lvl1pPr>
          </a:lstStyle>
          <a:p>
            <a:pPr/>
            <a:r>
              <a:t>Van vreesagtig tot Getrou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549109"/>
            <a:ext cx="11465606" cy="37315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11…</a:t>
            </a:r>
            <a:r>
              <a:rPr sz="4200"/>
              <a:t>Sy seun Gideon was besig om onder op die vloer van ’n parskuip koring uit te slaan. Hy het daar vir die Midianiete </a:t>
            </a:r>
            <a:r>
              <a:rPr b="1" sz="4200" u="sng"/>
              <a:t>weggekruip.</a:t>
            </a:r>
            <a:r>
              <a:rPr sz="4200"/>
              <a:t> </a:t>
            </a:r>
            <a:r>
              <a:rPr sz="3600"/>
              <a:t>12</a:t>
            </a:r>
            <a:r>
              <a:rPr sz="4200"/>
              <a:t>Die Engel van die Here het toe aan hom verskyn. Hy het vir hom gesê: </a:t>
            </a:r>
            <a:r>
              <a:rPr b="1" sz="4200"/>
              <a:t>“</a:t>
            </a:r>
            <a:r>
              <a:rPr b="1" sz="4200" u="sng"/>
              <a:t>Die Here is by jou, dapper man!</a:t>
            </a:r>
            <a:r>
              <a:rPr sz="4200"/>
              <a:t>”</a:t>
            </a:r>
          </a:p>
        </p:txBody>
      </p:sp>
      <p:sp>
        <p:nvSpPr>
          <p:cNvPr id="51" name="Lukas 10:25-37"/>
          <p:cNvSpPr txBox="1"/>
          <p:nvPr/>
        </p:nvSpPr>
        <p:spPr>
          <a:xfrm>
            <a:off x="337851" y="172982"/>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119618"/>
            <a:ext cx="11465606" cy="49507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Die Here het toe na Gideon toe gedraai en vir hom gesê: Gaan met hierdie krag wat jy het en gaan bevry die Israeliete uit die mag van die Midianiete! Ek stuur jou.”</a:t>
            </a:r>
            <a:r>
              <a:rPr sz="3600"/>
              <a:t>15</a:t>
            </a:r>
            <a:r>
              <a:rPr sz="4200"/>
              <a:t>Maar Gideon sê vir Hom: “Verskoon my, Meneer, </a:t>
            </a:r>
            <a:r>
              <a:rPr b="1" sz="4200" u="sng"/>
              <a:t>maar hoe kan ek Israel red?</a:t>
            </a:r>
            <a:r>
              <a:rPr sz="4200"/>
              <a:t> </a:t>
            </a:r>
            <a:r>
              <a:rPr b="1" sz="4200" u="sng"/>
              <a:t>My familie</a:t>
            </a:r>
            <a:r>
              <a:rPr sz="4200"/>
              <a:t> is een van </a:t>
            </a:r>
            <a:r>
              <a:rPr sz="4200" u="sng"/>
              <a:t>die swakstes</a:t>
            </a:r>
            <a:r>
              <a:rPr sz="4200"/>
              <a:t> in Manasse. </a:t>
            </a:r>
            <a:r>
              <a:rPr b="1" sz="4200" u="sng"/>
              <a:t>Ek is die onbelangrikste</a:t>
            </a:r>
            <a:r>
              <a:rPr sz="4200"/>
              <a:t> lid in my pa se familie.”</a:t>
            </a:r>
          </a:p>
        </p:txBody>
      </p:sp>
      <p:sp>
        <p:nvSpPr>
          <p:cNvPr id="54"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6:14-15</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704564"/>
            <a:ext cx="11465606" cy="31219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3600"/>
              <a:t>27 </a:t>
            </a:r>
            <a:r>
              <a:rPr sz="4200"/>
              <a:t>Gideon het tien mans uit sy werkers gevat </a:t>
            </a:r>
            <a:r>
              <a:rPr b="1" sz="4200" u="sng"/>
              <a:t>en gedoen wat die Here vir hom gesê het</a:t>
            </a:r>
            <a:r>
              <a:rPr sz="4200"/>
              <a:t>. Hy het dit gedurende die nag gedoen omdat hy te bang was vir sy eie huisgesin en vir die stad se mense om dit gedurende die dag te doen.</a:t>
            </a:r>
          </a:p>
        </p:txBody>
      </p:sp>
      <p:sp>
        <p:nvSpPr>
          <p:cNvPr id="57"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6:27</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 name="29Maar die man wou homself regverdig en vra toe vir Jesus: “En wie is my medemens?”"/>
          <p:cNvSpPr txBox="1"/>
          <p:nvPr/>
        </p:nvSpPr>
        <p:spPr>
          <a:xfrm>
            <a:off x="363197" y="2119347"/>
            <a:ext cx="11465606" cy="12931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600">
                <a:solidFill>
                  <a:srgbClr val="FFFFFF"/>
                </a:solidFill>
                <a:latin typeface="+mn-lt"/>
                <a:ea typeface="+mn-ea"/>
                <a:cs typeface="+mn-cs"/>
                <a:sym typeface="Arial"/>
              </a:defRPr>
            </a:pPr>
            <a:r>
              <a:t>19</a:t>
            </a:r>
            <a:r>
              <a:rPr sz="4200"/>
              <a:t>Hy sê toe vir hulle: “Kom hier! volg My, en Ek sal julle vissers van mense maak.”</a:t>
            </a:r>
          </a:p>
        </p:txBody>
      </p:sp>
      <p:sp>
        <p:nvSpPr>
          <p:cNvPr id="60" name="Lukas 10:29"/>
          <p:cNvSpPr txBox="1"/>
          <p:nvPr/>
        </p:nvSpPr>
        <p:spPr>
          <a:xfrm>
            <a:off x="337851" y="245625"/>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Matt 4:19</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Van vreesagtig tot Getrou</a:t>
            </a:r>
          </a:p>
        </p:txBody>
      </p:sp>
      <p:sp>
        <p:nvSpPr>
          <p:cNvPr id="63" name="Laat die Woord van God jou gedagtes verander."/>
          <p:cNvSpPr txBox="1"/>
          <p:nvPr/>
        </p:nvSpPr>
        <p:spPr>
          <a:xfrm>
            <a:off x="199361" y="2602697"/>
            <a:ext cx="11793278" cy="12178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marL="534736" indent="-534736">
              <a:buSzPct val="100000"/>
              <a:buAutoNum type="arabicPeriod" startAt="1"/>
              <a:defRPr sz="4000">
                <a:solidFill>
                  <a:srgbClr val="FFFFFF"/>
                </a:solidFill>
                <a:latin typeface="+mn-lt"/>
                <a:ea typeface="+mn-ea"/>
                <a:cs typeface="+mn-cs"/>
                <a:sym typeface="Arial"/>
              </a:defRPr>
            </a:lvl1pPr>
          </a:lstStyle>
          <a:p>
            <a:pPr/>
            <a:r>
              <a:t>God form ons soos ons Hom in gehoorsaamheid volg.</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(13)</a:t>
            </a:r>
            <a:r>
              <a:rPr sz="4200"/>
              <a:t>“Meneer,” het Gideon vir hom gesê, “</a:t>
            </a:r>
            <a:r>
              <a:rPr b="1" sz="4200" u="sng"/>
              <a:t>as die Here wel by ons is</a:t>
            </a:r>
            <a:r>
              <a:rPr sz="4200"/>
              <a:t>, waarom gebeur al hierdie dinge met ons? Waar is al die wonderlike dinge wat Hy gedoen het waarvan ons voorouers ons vertel het? </a:t>
            </a:r>
            <a:endParaRPr sz="4200"/>
          </a:p>
          <a:p>
            <a:pPr>
              <a:defRPr sz="3700">
                <a:solidFill>
                  <a:srgbClr val="FFFFFF"/>
                </a:solidFill>
                <a:latin typeface="+mn-lt"/>
                <a:ea typeface="+mn-ea"/>
                <a:cs typeface="+mn-cs"/>
                <a:sym typeface="Arial"/>
              </a:defRPr>
            </a:pPr>
            <a:r>
              <a:rPr sz="4200"/>
              <a:t>(</a:t>
            </a:r>
            <a:r>
              <a:t>17)</a:t>
            </a:r>
            <a:r>
              <a:rPr sz="4200"/>
              <a:t>Gideon het vir Hom gesê: “As ek U nog net een ding kan vra: </a:t>
            </a:r>
            <a:r>
              <a:rPr b="1" sz="4200" u="sng"/>
              <a:t>Gee tog vir my ’n teken waardeur ek seker kan wees dat dit U is</a:t>
            </a:r>
            <a:r>
              <a:rPr sz="4200"/>
              <a:t>, Here, wat met my praat!</a:t>
            </a:r>
          </a:p>
        </p:txBody>
      </p:sp>
      <p:sp>
        <p:nvSpPr>
          <p:cNvPr id="66"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6:13</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 name="Hy antwoord: “Jy moet die Here jou God liefhê met jou hele hart en met jou hele siel en met al jou krag en met jou hele verstand, en jou naaste soos jouself.”"/>
          <p:cNvSpPr txBox="1"/>
          <p:nvPr/>
        </p:nvSpPr>
        <p:spPr>
          <a:xfrm>
            <a:off x="363197" y="1805200"/>
            <a:ext cx="11465606" cy="37315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a:solidFill>
                  <a:srgbClr val="FFFFFF"/>
                </a:solidFill>
                <a:latin typeface="+mn-lt"/>
                <a:ea typeface="+mn-ea"/>
                <a:cs typeface="+mn-cs"/>
                <a:sym typeface="Arial"/>
              </a:defRPr>
            </a:pPr>
            <a:r>
              <a:rPr sz="3600"/>
              <a:t>31</a:t>
            </a:r>
            <a:r>
              <a:t>Wat is nou ons gevolgtrekking oor al hierdie dinge? Dít: God is vír ons, wie kan dan teen ons wees? </a:t>
            </a:r>
            <a:r>
              <a:rPr sz="3600"/>
              <a:t>32</a:t>
            </a:r>
            <a:r>
              <a:t>Hy het sy eie Seun nie gespaar nie, maar Hom oorgelewer om ons almal te red. Sal Hy ons dan nie al die ander dinge saam met Hom uit genade skenk nie?</a:t>
            </a:r>
          </a:p>
        </p:txBody>
      </p:sp>
      <p:sp>
        <p:nvSpPr>
          <p:cNvPr id="69" name="Lukas 10:27"/>
          <p:cNvSpPr txBox="1"/>
          <p:nvPr/>
        </p:nvSpPr>
        <p:spPr>
          <a:xfrm>
            <a:off x="337851" y="389173"/>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Romeine 8:31-32</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 name="Laat die Woord van God jou gedagtes verander."/>
          <p:cNvSpPr txBox="1"/>
          <p:nvPr/>
        </p:nvSpPr>
        <p:spPr>
          <a:xfrm>
            <a:off x="199361" y="2602697"/>
            <a:ext cx="11793278" cy="29323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534736" indent="-534736">
              <a:buSzPct val="100000"/>
              <a:buAutoNum type="arabicPeriod" startAt="1"/>
              <a:defRPr sz="4000">
                <a:solidFill>
                  <a:srgbClr val="FFFFFF"/>
                </a:solidFill>
                <a:latin typeface="+mn-lt"/>
                <a:ea typeface="+mn-ea"/>
                <a:cs typeface="+mn-cs"/>
                <a:sym typeface="Arial"/>
              </a:defRPr>
            </a:pPr>
            <a:r>
              <a:t>God form ons soos ons Hom in gehoorsaamheid volg.</a:t>
            </a:r>
          </a:p>
          <a:p>
            <a:pPr marL="534736" indent="-534736">
              <a:buSzPct val="100000"/>
              <a:buAutoNum type="arabicPeriod" startAt="1"/>
              <a:defRPr sz="4000">
                <a:solidFill>
                  <a:srgbClr val="FFFFFF"/>
                </a:solidFill>
                <a:latin typeface="+mn-lt"/>
                <a:ea typeface="+mn-ea"/>
                <a:cs typeface="+mn-cs"/>
                <a:sym typeface="Arial"/>
              </a:defRPr>
            </a:pPr>
          </a:p>
          <a:p>
            <a:pPr marL="534736" indent="-534736">
              <a:buSzPct val="100000"/>
              <a:buAutoNum type="arabicPeriod" startAt="2"/>
              <a:defRPr sz="4000">
                <a:solidFill>
                  <a:srgbClr val="FFFFFF"/>
                </a:solidFill>
                <a:latin typeface="+mn-lt"/>
                <a:ea typeface="+mn-ea"/>
                <a:cs typeface="+mn-cs"/>
                <a:sym typeface="Arial"/>
              </a:defRPr>
            </a:pPr>
            <a:r>
              <a:t>Op die kruis het God kla gewys dat Hy by ons en vir ons is. </a:t>
            </a:r>
          </a:p>
        </p:txBody>
      </p:sp>
      <p:sp>
        <p:nvSpPr>
          <p:cNvPr id="72"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Van vreesagtig tot Getrou</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4" name="Hy antwoord: “Jy moet die Here jou God liefhê met jou hele hart en met jou hele siel en met al jou krag en met jou hele verstand, en jou naaste soos jouself.”"/>
          <p:cNvSpPr txBox="1"/>
          <p:nvPr/>
        </p:nvSpPr>
        <p:spPr>
          <a:xfrm>
            <a:off x="363197" y="1805200"/>
            <a:ext cx="11465606" cy="37315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a:solidFill>
                  <a:srgbClr val="FFFFFF"/>
                </a:solidFill>
                <a:latin typeface="+mn-lt"/>
                <a:ea typeface="+mn-ea"/>
                <a:cs typeface="+mn-cs"/>
                <a:sym typeface="Arial"/>
              </a:defRPr>
            </a:pPr>
            <a:r>
              <a:rPr sz="3600"/>
              <a:t>19</a:t>
            </a:r>
            <a:r>
              <a:t>Gaan dan na al die nasies toe en maak die mense my dissipels: doop hulle in die Naam van die Vader en die Seun en die Heilige Gees, en </a:t>
            </a:r>
            <a:r>
              <a:rPr sz="3600"/>
              <a:t>20</a:t>
            </a:r>
            <a:r>
              <a:t>leer hulle om alles te onderhou wat Ek julle beveel het. En onthou: Ek is by julle al die dae tot die voleinding van die wêreld.”</a:t>
            </a:r>
          </a:p>
        </p:txBody>
      </p:sp>
      <p:sp>
        <p:nvSpPr>
          <p:cNvPr id="75" name="Lukas 10:27"/>
          <p:cNvSpPr txBox="1"/>
          <p:nvPr/>
        </p:nvSpPr>
        <p:spPr>
          <a:xfrm>
            <a:off x="337851" y="389173"/>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Matt 28:19-20</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7" name="Hy antwoord: “Jy moet die Here jou God liefhê met jou hele hart en met jou hele siel en met al jou krag en met jou hele verstand, en jou naaste soos jouself.”"/>
          <p:cNvSpPr txBox="1"/>
          <p:nvPr/>
        </p:nvSpPr>
        <p:spPr>
          <a:xfrm>
            <a:off x="363197" y="2112561"/>
            <a:ext cx="11465606" cy="2512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561473" indent="-561473">
              <a:buSzPct val="100000"/>
              <a:buAutoNum type="arabicPeriod" startAt="1"/>
              <a:defRPr>
                <a:solidFill>
                  <a:srgbClr val="FFFFFF"/>
                </a:solidFill>
                <a:latin typeface="+mn-lt"/>
                <a:ea typeface="+mn-ea"/>
                <a:cs typeface="+mn-cs"/>
                <a:sym typeface="Arial"/>
              </a:defRPr>
            </a:pPr>
            <a:r>
              <a:t>Wat is dit wat jou van gehoorsaamheid weerhou? </a:t>
            </a:r>
          </a:p>
          <a:p>
            <a:pPr marL="561473" indent="-561473">
              <a:buSzPct val="100000"/>
              <a:buAutoNum type="arabicPeriod" startAt="1"/>
              <a:defRPr>
                <a:solidFill>
                  <a:srgbClr val="FFFFFF"/>
                </a:solidFill>
                <a:latin typeface="+mn-lt"/>
                <a:ea typeface="+mn-ea"/>
                <a:cs typeface="+mn-cs"/>
                <a:sym typeface="Arial"/>
              </a:defRPr>
            </a:pPr>
            <a:r>
              <a:t>Waar nooi God jou uit om Hom te volg?</a:t>
            </a:r>
          </a:p>
          <a:p>
            <a:pPr marL="561473" indent="-561473">
              <a:buSzPct val="100000"/>
              <a:buAutoNum type="arabicPeriod" startAt="1"/>
              <a:defRPr>
                <a:solidFill>
                  <a:srgbClr val="FFFFFF"/>
                </a:solidFill>
                <a:latin typeface="+mn-lt"/>
                <a:ea typeface="+mn-ea"/>
                <a:cs typeface="+mn-cs"/>
                <a:sym typeface="Arial"/>
              </a:defRPr>
            </a:pPr>
            <a:r>
              <a:t> Glo jy dat God met jou is?</a:t>
            </a:r>
          </a:p>
        </p:txBody>
      </p:sp>
      <p:sp>
        <p:nvSpPr>
          <p:cNvPr id="78"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Van vreesagtig tot Getrou</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252969"/>
            <a:ext cx="11465606" cy="49507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11</a:t>
            </a:r>
            <a:r>
              <a:rPr sz="4200"/>
              <a:t>Die Engel van die Here het onder die eikeboom in Ofra kom sit. Dit het aan Joas van die Abiëserfamilie behoort. Sy seun Gideon was besig om onder op die vloer van ’n parskuip koring uit te slaan. Hy het daar vir die Midianiete weggekruip. </a:t>
            </a:r>
            <a:r>
              <a:rPr sz="3600"/>
              <a:t>12</a:t>
            </a:r>
            <a:r>
              <a:rPr sz="4200"/>
              <a:t>Die Engel van die Here het toe aan hom verskyn. Hy het vir hom gesê: “Die Here is by jou, dapper man!”</a:t>
            </a:r>
          </a:p>
        </p:txBody>
      </p:sp>
      <p:sp>
        <p:nvSpPr>
          <p:cNvPr id="27" name="Lukas 10:25-37"/>
          <p:cNvSpPr txBox="1"/>
          <p:nvPr/>
        </p:nvSpPr>
        <p:spPr>
          <a:xfrm>
            <a:off x="337851" y="172982"/>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13</a:t>
            </a:r>
            <a:r>
              <a:rPr sz="4200"/>
              <a:t>“Meneer,” het Gideon vir hom gesê, “as die Here wel by ons is, waarom gebeur al hierdie dinge met ons? Waar is al die wonderlike dinge wat Hy gedoen het waarvan ons voorouers ons vertel het? Hulle het vertel: ‘Die Here het ons uit Egipte bevry.’ Maar nou het die Here sy rug op ons gedraai. Hy het ons uitgelewer aan die mag van die Midianiete.”</a:t>
            </a:r>
            <a:r>
              <a:rPr sz="3600"/>
              <a:t>14</a:t>
            </a:r>
            <a:r>
              <a:rPr sz="4200"/>
              <a:t>Die Here het toe na Gideon toe gedraai en vir hom gesê:</a:t>
            </a:r>
          </a:p>
        </p:txBody>
      </p:sp>
      <p:sp>
        <p:nvSpPr>
          <p:cNvPr id="30"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Gaan met hierdie krag wat jy het en gaan bevry die Israeliete uit die mag van die Midianiete! Ek stuur jou.”</a:t>
            </a:r>
            <a:r>
              <a:rPr sz="3600"/>
              <a:t>15</a:t>
            </a:r>
            <a:r>
              <a:rPr sz="4200"/>
              <a:t>Maar Gideon sê vir Hom: “Verskoon my, Meneer, maar hoe kan ek Israel red? My familie is een van die swakstes in Manasse. Ek is die onbelangrikste lid in my pa se familie.”</a:t>
            </a:r>
            <a:r>
              <a:rPr sz="3600"/>
              <a:t>16 </a:t>
            </a:r>
            <a:r>
              <a:rPr sz="4200"/>
              <a:t>“Ek is dan saam met jou!” het die Here vir hom gesê. “Jy sal al die Midianiete verslaan asof jy net teen een man veg.”</a:t>
            </a:r>
          </a:p>
        </p:txBody>
      </p:sp>
      <p:sp>
        <p:nvSpPr>
          <p:cNvPr id="33"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17</a:t>
            </a:r>
            <a:r>
              <a:rPr sz="4200"/>
              <a:t>Gideon het vir Hom gesê: “As ek U nog net een ding kan vra: Gee tog vir my ’n teken waardeur ek seker kan wees dat dit U is, Here, wat met my praat! </a:t>
            </a:r>
            <a:r>
              <a:rPr sz="3600"/>
              <a:t>18</a:t>
            </a:r>
            <a:r>
              <a:rPr sz="4200"/>
              <a:t>Moet asseblief nie van hier af weggaan voordat ek na U teruggekom het om my offer hier voor U te kom neersit nie.” Die Here sê toe: “Ek sal hier vir jou wag tot jy terug is.”</a:t>
            </a:r>
            <a:r>
              <a:t>19</a:t>
            </a:r>
            <a:r>
              <a:rPr sz="4200"/>
              <a:t>Gideon is terug huis toe. Hy het ’n bokkie gaargemaak en uit sestien kilogram meel ‘n</a:t>
            </a:r>
          </a:p>
        </p:txBody>
      </p:sp>
      <p:sp>
        <p:nvSpPr>
          <p:cNvPr id="36"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54311"/>
            <a:ext cx="11465606" cy="554810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ongesuurde brood gebak. Hy het die vleis in ’n mandjie gepak en die sous in ’n pot gegooi. Hy het daarmee teruggekom na die Engel onder die eikeboom en dit daar neergesit. </a:t>
            </a:r>
            <a:r>
              <a:rPr sz="3600"/>
              <a:t>20</a:t>
            </a:r>
            <a:r>
              <a:rPr sz="4200"/>
              <a:t>God se Engel sê toe vir Gideon: “Vat die vleis en die brood en sit dit op hierdie rots neer. Gooi die sous daaroor uit.” Gideon het so gemaak. </a:t>
            </a:r>
            <a:r>
              <a:rPr sz="3600"/>
              <a:t>21</a:t>
            </a:r>
            <a:r>
              <a:rPr sz="4200"/>
              <a:t>Die Engel van die Here het toe met die punt van die </a:t>
            </a:r>
            <a:r>
              <a:rPr sz="4100"/>
              <a:t>stok in sy hand aan die vleis en die brood geraak</a:t>
            </a:r>
          </a:p>
        </p:txBody>
      </p:sp>
      <p:sp>
        <p:nvSpPr>
          <p:cNvPr id="39"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558587" cy="54850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Vuur het uit die rots opgevlam en die vleis en die brood weggebrand. Die Engel van die Here het toe verdwyn. </a:t>
            </a:r>
            <a:r>
              <a:rPr sz="3600"/>
              <a:t>22</a:t>
            </a:r>
            <a:r>
              <a:rPr sz="4200"/>
              <a:t>Toe Gideon agterkom dat dit die Engel van die Here was, het hy hardop uitgeroep: “Ag tog, oppermagtige Here, ek het dan die Engel van die Here in die oë gekyk!” 23</a:t>
            </a:r>
            <a:r>
              <a:rPr sz="4000"/>
              <a:t>“Dit is alles in orde,” het die Here vir Gideon gesê. “Moenie bang wees nie! Jy sal nie sterf nie!” 24Gideon het net daar ’n altaar vir die Here gebou.</a:t>
            </a:r>
          </a:p>
        </p:txBody>
      </p:sp>
      <p:sp>
        <p:nvSpPr>
          <p:cNvPr id="42"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Hy het dit genoem “Die Here is Vrede”. Die altaar is nog al die tyd daar in Ofra van die Abiësriete. </a:t>
            </a:r>
            <a:r>
              <a:rPr sz="3600"/>
              <a:t>25</a:t>
            </a:r>
            <a:r>
              <a:rPr sz="4200"/>
              <a:t>Daardie nag het die Here vir Gideon gesê: “Gaan vat jou pa se tweede beste bul, die een wat sewe jaar oud is. Breek jou pa se altaar vir Baäl af. Kap die gewyde paal vir Asjera daar langsaan af. 26Kom bou dan ’n stewige altaar vir die Here jou God hier by hierdie skans bo-op die heuwel. Offer die bul</a:t>
            </a:r>
          </a:p>
        </p:txBody>
      </p:sp>
      <p:sp>
        <p:nvSpPr>
          <p:cNvPr id="45"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127869"/>
            <a:ext cx="11465606" cy="43411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op die altaar as ’n brandoffer. Gebruik die hout van die Asjerapaal wat jy afgekap het.” </a:t>
            </a:r>
            <a:r>
              <a:rPr sz="3600"/>
              <a:t>27 </a:t>
            </a:r>
            <a:r>
              <a:rPr sz="4200"/>
              <a:t>Gideon het tien mans uit sy werkers gevat en gedoen wat die Here vir hom gesê het. Hy het dit gedurende die nag gedoen omdat hy te bang was vir sy eie huisgesin en vir die stad se mense om dit gedurende die dag te doen.</a:t>
            </a:r>
          </a:p>
        </p:txBody>
      </p:sp>
      <p:sp>
        <p:nvSpPr>
          <p:cNvPr id="48"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nk Presentation">
  <a:themeElements>
    <a:clrScheme name="Blank Presentatio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Blank Presentation">
      <a:majorFont>
        <a:latin typeface="Helvetica"/>
        <a:ea typeface="Helvetica"/>
        <a:cs typeface="Helvetica"/>
      </a:majorFont>
      <a:minorFont>
        <a:latin typeface="Arial"/>
        <a:ea typeface="Arial"/>
        <a:cs typeface="Arial"/>
      </a:minorFont>
    </a:fontScheme>
    <a:fmtScheme name="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nk Presentation">
  <a:themeElements>
    <a:clrScheme name="Blank Presentatio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Blank Presentation">
      <a:majorFont>
        <a:latin typeface="Helvetica"/>
        <a:ea typeface="Helvetica"/>
        <a:cs typeface="Helvetica"/>
      </a:majorFont>
      <a:minorFont>
        <a:latin typeface="Arial"/>
        <a:ea typeface="Arial"/>
        <a:cs typeface="Arial"/>
      </a:minorFont>
    </a:fontScheme>
    <a:fmtScheme name="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