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8" name="Shape 98"/>
          <p:cNvSpPr/>
          <p:nvPr>
            <p:ph type="sldImg"/>
          </p:nvPr>
        </p:nvSpPr>
        <p:spPr>
          <a:xfrm>
            <a:off x="1143000" y="685800"/>
            <a:ext cx="4572000" cy="3429000"/>
          </a:xfrm>
          <a:prstGeom prst="rect">
            <a:avLst/>
          </a:prstGeom>
        </p:spPr>
        <p:txBody>
          <a:bodyPr/>
          <a:lstStyle/>
          <a:p>
            <a:pPr/>
          </a:p>
        </p:txBody>
      </p:sp>
      <p:sp>
        <p:nvSpPr>
          <p:cNvPr id="99" name="Shape 9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Slide Number"/>
          <p:cNvSpPr txBox="1"/>
          <p:nvPr>
            <p:ph type="sldNum" sz="quarter" idx="2"/>
          </p:nvPr>
        </p:nvSpPr>
        <p:spPr>
          <a:xfrm>
            <a:off x="5892799" y="6158323"/>
            <a:ext cx="2844801" cy="368301"/>
          </a:xfrm>
          <a:prstGeom prst="rect">
            <a:avLst/>
          </a:prstGeom>
        </p:spPr>
        <p:txBody>
          <a:bodyPr lIns="45672" tIns="45672" rIns="45672" bIns="45672"/>
          <a:lstStyle>
            <a:lvl1pPr defTabSz="1259500">
              <a:defRPr sz="11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2" name="TextBox 3"/>
          <p:cNvSpPr txBox="1"/>
          <p:nvPr/>
        </p:nvSpPr>
        <p:spPr>
          <a:xfrm>
            <a:off x="1430851" y="2346199"/>
            <a:ext cx="9330298" cy="298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1254836">
              <a:defRPr spc="247" sz="9500">
                <a:solidFill>
                  <a:srgbClr val="FFFFFF"/>
                </a:solidFill>
                <a:latin typeface="Trade Gothic LT Std Bold Conden"/>
                <a:ea typeface="Trade Gothic LT Std Bold Conden"/>
                <a:cs typeface="Trade Gothic LT Std Bold Conden"/>
                <a:sym typeface="Trade Gothic LT Std Bold Conden"/>
              </a:defRPr>
            </a:pPr>
            <a:r>
              <a:t>Werke in geloof</a:t>
            </a:r>
          </a:p>
          <a:p>
            <a:pPr algn="ctr" defTabSz="1254836">
              <a:defRPr spc="247" sz="9500">
                <a:solidFill>
                  <a:srgbClr val="FFFFFF"/>
                </a:solidFill>
                <a:latin typeface="Trade Gothic LT Std Bold Conden"/>
                <a:ea typeface="Trade Gothic LT Std Bold Conden"/>
                <a:cs typeface="Trade Gothic LT Std Bold Conden"/>
                <a:sym typeface="Trade Gothic LT Std Bold Conden"/>
              </a:defRPr>
            </a:pPr>
            <a:r>
              <a:t>en die hart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9" name="TextBox 2"/>
          <p:cNvSpPr txBox="1"/>
          <p:nvPr/>
        </p:nvSpPr>
        <p:spPr>
          <a:xfrm>
            <a:off x="306760" y="527843"/>
            <a:ext cx="10502611"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600">
                <a:solidFill>
                  <a:srgbClr val="FFFFFF"/>
                </a:solidFill>
                <a:latin typeface="Trade Gothic LT Std Bold Conden"/>
                <a:ea typeface="Trade Gothic LT Std Bold Conden"/>
                <a:cs typeface="Trade Gothic LT Std Bold Conden"/>
                <a:sym typeface="Trade Gothic LT Std Bold Conden"/>
              </a:defRPr>
            </a:pPr>
            <a:r>
              <a:rPr b="1"/>
              <a:t>(Fil 3:1-17)</a:t>
            </a:r>
            <a:r>
              <a:t> </a:t>
            </a:r>
            <a:r>
              <a:rPr b="1" baseline="31999"/>
              <a:t>2</a:t>
            </a:r>
            <a:r>
              <a:t>Pas op vir daardie dwaalleraars; pas op vir daardie mense wat kwaad stig; pas op vir daardie betekenislose besnydenis! </a:t>
            </a:r>
            <a:r>
              <a:rPr b="1" baseline="31999"/>
              <a:t>3 </a:t>
            </a:r>
            <a:r>
              <a:t>Ons het die ware besnydenis, óns wat God deur sy Gees dien, óns wat ons op Christus Jesus beroem en nie op uiterlike dinge vertrou nie.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32" name="TextBox 2"/>
          <p:cNvSpPr txBox="1"/>
          <p:nvPr/>
        </p:nvSpPr>
        <p:spPr>
          <a:xfrm>
            <a:off x="266254" y="220979"/>
            <a:ext cx="10856707" cy="569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t> </a:t>
            </a:r>
            <a:r>
              <a:rPr b="1" baseline="31999" sz="4600"/>
              <a:t>7</a:t>
            </a:r>
            <a:r>
              <a:rPr sz="4600"/>
              <a:t>Maar wat eers vir my 'n bate was, beskou ek nou as waardeloos ter wille van Christus, </a:t>
            </a:r>
            <a:r>
              <a:rPr b="1" baseline="31999" sz="4600"/>
              <a:t>8</a:t>
            </a:r>
            <a:r>
              <a:rPr sz="4600"/>
              <a:t>ja, nog meer: ek beskou alles as waardeloos, want om Christus Jesus, my Here, te ken, oortref alles in waarde. Ter wille van Hom het ek alles prysgegee en beskou ek dit as verwerplik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35" name="TextBox 2"/>
          <p:cNvSpPr txBox="1"/>
          <p:nvPr/>
        </p:nvSpPr>
        <p:spPr>
          <a:xfrm>
            <a:off x="278587" y="476446"/>
            <a:ext cx="10856707"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31:1-17)</a:t>
            </a:r>
            <a:r>
              <a:t> </a:t>
            </a:r>
            <a:r>
              <a:rPr sz="4600"/>
              <a:t>sodat ek Christus as enigste bate kan verkry </a:t>
            </a:r>
            <a:r>
              <a:rPr b="1" baseline="31999"/>
              <a:t>9</a:t>
            </a:r>
            <a:r>
              <a:t>en een met Hom kan wees: vrygespreek, nie omdat ek die wet onderhou nie, maar omdat ek in Christus glo. Dit is die vryspraak wat God gee omdat 'n mens in Hom glo.</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38" name="Die Hart Wat Jesus Volg"/>
          <p:cNvSpPr txBox="1"/>
          <p:nvPr>
            <p:ph type="title"/>
          </p:nvPr>
        </p:nvSpPr>
        <p:spPr>
          <a:xfrm>
            <a:off x="408641" y="154591"/>
            <a:ext cx="10972801" cy="1802818"/>
          </a:xfrm>
          <a:prstGeom prst="rect">
            <a:avLst/>
          </a:prstGeom>
        </p:spPr>
        <p:txBody>
          <a:bodyPr>
            <a:noAutofit/>
          </a:bodyPr>
          <a:lstStyle>
            <a:lvl1pPr>
              <a:defRPr b="1" sz="5300">
                <a:solidFill>
                  <a:srgbClr val="FFFFFF"/>
                </a:solidFill>
                <a:latin typeface="PT Serif"/>
                <a:ea typeface="PT Serif"/>
                <a:cs typeface="PT Serif"/>
                <a:sym typeface="PT Serif"/>
              </a:defRPr>
            </a:lvl1pPr>
          </a:lstStyle>
          <a:p>
            <a:pPr/>
            <a:r>
              <a:t>Die Hart Wat Jesus Volg</a:t>
            </a:r>
          </a:p>
        </p:txBody>
      </p:sp>
      <p:sp>
        <p:nvSpPr>
          <p:cNvPr id="139" name="TextBox 1"/>
          <p:cNvSpPr txBox="1"/>
          <p:nvPr/>
        </p:nvSpPr>
        <p:spPr>
          <a:xfrm>
            <a:off x="611054" y="2132763"/>
            <a:ext cx="9818229" cy="12464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68097" indent="-368097" algn="just">
              <a:lnSpc>
                <a:spcPct val="120000"/>
              </a:lnSpc>
              <a:buSzPct val="100000"/>
              <a:buAutoNum type="arabicPeriod" startAt="1"/>
              <a:defRPr b="1" sz="3700">
                <a:solidFill>
                  <a:srgbClr val="FFFFFF"/>
                </a:solidFill>
                <a:latin typeface="Arial"/>
                <a:ea typeface="Arial"/>
                <a:cs typeface="Arial"/>
                <a:sym typeface="Arial"/>
              </a:defRPr>
            </a:lvl1pPr>
          </a:lstStyle>
          <a:p>
            <a:pPr>
              <a:defRPr sz="4300"/>
            </a:pPr>
            <a:r>
              <a:rPr sz="3700"/>
              <a:t>Die Hart wat Jesus volg weet dat sonder Jesus is als waardeloos.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42" name="TextBox 2"/>
          <p:cNvSpPr txBox="1"/>
          <p:nvPr/>
        </p:nvSpPr>
        <p:spPr>
          <a:xfrm>
            <a:off x="327920" y="919480"/>
            <a:ext cx="10557385" cy="499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a:t>(Fil 3:10)</a:t>
            </a:r>
            <a:r>
              <a:t> </a:t>
            </a:r>
            <a:r>
              <a:rPr b="1" baseline="31999" sz="4600"/>
              <a:t>10</a:t>
            </a:r>
            <a:r>
              <a:rPr sz="4600"/>
              <a:t> Al wat ek wens, is om Christus te ken, die krag van sy opstanding te ondervind en deel te hê aan sy lyding deur aan Hom gelyk te word in sy dood, </a:t>
            </a:r>
            <a:r>
              <a:rPr b="1" baseline="31999" sz="4600"/>
              <a:t>11</a:t>
            </a:r>
            <a:r>
              <a:rPr sz="4600"/>
              <a:t>in die verwagting dat ek self deel sal hê aan die opstanding uit die dood.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45" name="TextBox 2"/>
          <p:cNvSpPr txBox="1"/>
          <p:nvPr/>
        </p:nvSpPr>
        <p:spPr>
          <a:xfrm>
            <a:off x="315587" y="412717"/>
            <a:ext cx="10557385"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a:t>(2 Pet 1:3) </a:t>
            </a:r>
            <a:r>
              <a:t>Deurdat ons Hom regtig ken, het sy Goddelike krag ons alles laat kry wat ons nodig het om naby aan Hom te lewe.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48" name="TextBox 1"/>
          <p:cNvSpPr txBox="1"/>
          <p:nvPr/>
        </p:nvSpPr>
        <p:spPr>
          <a:xfrm>
            <a:off x="611054" y="2132763"/>
            <a:ext cx="9818229" cy="25204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68097" indent="-368097" algn="just">
              <a:lnSpc>
                <a:spcPct val="120000"/>
              </a:lnSpc>
              <a:buSzPct val="100000"/>
              <a:buAutoNum type="arabicPeriod" startAt="1"/>
              <a:defRPr b="1" sz="4300">
                <a:solidFill>
                  <a:srgbClr val="FFFFFF"/>
                </a:solidFill>
                <a:latin typeface="Arial"/>
                <a:ea typeface="Arial"/>
                <a:cs typeface="Arial"/>
                <a:sym typeface="Arial"/>
              </a:defRPr>
            </a:pPr>
            <a:r>
              <a:rPr sz="3700"/>
              <a:t>Die Hart wat Jesus volg weet dat sonder Jesus is als waardeloos.</a:t>
            </a:r>
            <a:endParaRPr sz="3700"/>
          </a:p>
          <a:p>
            <a:pPr marL="494631" indent="-494631" defTabSz="2239962">
              <a:lnSpc>
                <a:spcPct val="120000"/>
              </a:lnSpc>
              <a:buSzPct val="100000"/>
              <a:buAutoNum type="arabicPeriod" startAt="1"/>
              <a:defRPr b="1" sz="3200">
                <a:solidFill>
                  <a:srgbClr val="FFFFFF"/>
                </a:solidFill>
                <a:latin typeface="Arial"/>
                <a:ea typeface="Arial"/>
                <a:cs typeface="Arial"/>
                <a:sym typeface="Arial"/>
              </a:defRPr>
            </a:pPr>
            <a:r>
              <a:rPr sz="3700"/>
              <a:t>Die Hart wat Jesus volg se begeerte is om Jesus teken en soos Jesus teword.</a:t>
            </a:r>
          </a:p>
        </p:txBody>
      </p:sp>
      <p:sp>
        <p:nvSpPr>
          <p:cNvPr id="149" name="Die Hart Wat Jesus Volg"/>
          <p:cNvSpPr txBox="1"/>
          <p:nvPr>
            <p:ph type="title"/>
          </p:nvPr>
        </p:nvSpPr>
        <p:spPr>
          <a:xfrm>
            <a:off x="408641" y="154591"/>
            <a:ext cx="10972801" cy="1802818"/>
          </a:xfrm>
          <a:prstGeom prst="rect">
            <a:avLst/>
          </a:prstGeom>
        </p:spPr>
        <p:txBody>
          <a:bodyPr>
            <a:noAutofit/>
          </a:bodyPr>
          <a:lstStyle>
            <a:lvl1pPr>
              <a:defRPr b="1" sz="5300">
                <a:solidFill>
                  <a:srgbClr val="FFFFFF"/>
                </a:solidFill>
                <a:latin typeface="PT Serif"/>
                <a:ea typeface="PT Serif"/>
                <a:cs typeface="PT Serif"/>
                <a:sym typeface="PT Serif"/>
              </a:defRPr>
            </a:lvl1pPr>
          </a:lstStyle>
          <a:p>
            <a:pPr/>
            <a:r>
              <a:t>Die Hart Wat Jesus Volg</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52" name="TextBox 2"/>
          <p:cNvSpPr txBox="1"/>
          <p:nvPr/>
        </p:nvSpPr>
        <p:spPr>
          <a:xfrm>
            <a:off x="352587" y="205116"/>
            <a:ext cx="10856706" cy="614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400">
                <a:solidFill>
                  <a:srgbClr val="FFFFFF"/>
                </a:solidFill>
                <a:latin typeface="Trade Gothic LT Std Bold Conden"/>
                <a:ea typeface="Trade Gothic LT Std Bold Conden"/>
                <a:cs typeface="Trade Gothic LT Std Bold Conden"/>
                <a:sym typeface="Trade Gothic LT Std Bold Conden"/>
              </a:defRPr>
            </a:pPr>
            <a:r>
              <a:rPr b="1"/>
              <a:t>(Fil 3:1-17)</a:t>
            </a:r>
            <a:r>
              <a:t> </a:t>
            </a:r>
            <a:r>
              <a:rPr b="1" baseline="31999"/>
              <a:t>13</a:t>
            </a:r>
            <a:r>
              <a:t>Broers, ek verbeel my nie dat ek dit alles al het nie. Maar een ding doen ek: ek maak my los van wat agter is en strek my uit na wat voor is. </a:t>
            </a:r>
            <a:r>
              <a:rPr b="1" baseline="31999"/>
              <a:t>14</a:t>
            </a:r>
            <a:r>
              <a:t>Ek span my in om by die wenstreep te kom, sodat ek die hemelse prys kan behaal waartoe God my geroep het in Christus Jesus. </a:t>
            </a:r>
            <a:r>
              <a:rPr b="1" baseline="31999"/>
              <a:t>15</a:t>
            </a:r>
            <a:r>
              <a:t>Ons almal wat geestelik volwasse is, moet hierdie gesindheid hê…</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extLst/>
          </a:blip>
          <a:stretch>
            <a:fillRect/>
          </a:stretch>
        </p:blipFill>
        <p:spPr>
          <a:xfrm>
            <a:off x="467600" y="-387141"/>
            <a:ext cx="10903867" cy="7941649"/>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57" name="TextBox 1"/>
          <p:cNvSpPr txBox="1"/>
          <p:nvPr/>
        </p:nvSpPr>
        <p:spPr>
          <a:xfrm>
            <a:off x="611054" y="2132763"/>
            <a:ext cx="9818229" cy="37944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68097" indent="-368097" algn="just">
              <a:lnSpc>
                <a:spcPct val="120000"/>
              </a:lnSpc>
              <a:buSzPct val="100000"/>
              <a:buAutoNum type="arabicPeriod" startAt="1"/>
              <a:defRPr b="1" sz="4300">
                <a:solidFill>
                  <a:srgbClr val="FFFFFF"/>
                </a:solidFill>
                <a:latin typeface="Arial"/>
                <a:ea typeface="Arial"/>
                <a:cs typeface="Arial"/>
                <a:sym typeface="Arial"/>
              </a:defRPr>
            </a:pPr>
            <a:r>
              <a:rPr sz="3700"/>
              <a:t>Die Hart wat Jesus volg weet dat sonder Jesus is als waardeloos.</a:t>
            </a:r>
            <a:endParaRPr sz="3700"/>
          </a:p>
          <a:p>
            <a:pPr marL="494631" indent="-494631" defTabSz="2239962">
              <a:lnSpc>
                <a:spcPct val="120000"/>
              </a:lnSpc>
              <a:buSzPct val="100000"/>
              <a:buAutoNum type="arabicPeriod" startAt="1"/>
              <a:defRPr b="1" sz="3200">
                <a:solidFill>
                  <a:srgbClr val="FFFFFF"/>
                </a:solidFill>
                <a:latin typeface="Arial"/>
                <a:ea typeface="Arial"/>
                <a:cs typeface="Arial"/>
                <a:sym typeface="Arial"/>
              </a:defRPr>
            </a:pPr>
            <a:r>
              <a:rPr sz="3700"/>
              <a:t>Die Hart wat Jesus volg se begeerte is om Jesus teken en soos Jesus teword.</a:t>
            </a:r>
            <a:endParaRPr sz="3700"/>
          </a:p>
          <a:p>
            <a:pPr marL="494631" indent="-494631" defTabSz="2239962">
              <a:lnSpc>
                <a:spcPct val="120000"/>
              </a:lnSpc>
              <a:buSzPct val="100000"/>
              <a:buAutoNum type="arabicPeriod" startAt="1"/>
              <a:defRPr b="1" sz="3200">
                <a:solidFill>
                  <a:srgbClr val="FFFFFF"/>
                </a:solidFill>
                <a:latin typeface="Arial"/>
                <a:ea typeface="Arial"/>
                <a:cs typeface="Arial"/>
                <a:sym typeface="Arial"/>
              </a:defRPr>
            </a:pPr>
            <a:r>
              <a:rPr sz="3700"/>
              <a:t>Die hart wat Jesus volg doen dit uit n plek van aanvaarding.</a:t>
            </a:r>
          </a:p>
        </p:txBody>
      </p:sp>
      <p:sp>
        <p:nvSpPr>
          <p:cNvPr id="158" name="Die Hart Wat Jesus Volg"/>
          <p:cNvSpPr txBox="1"/>
          <p:nvPr>
            <p:ph type="title"/>
          </p:nvPr>
        </p:nvSpPr>
        <p:spPr>
          <a:xfrm>
            <a:off x="408641" y="154591"/>
            <a:ext cx="10972801" cy="1802818"/>
          </a:xfrm>
          <a:prstGeom prst="rect">
            <a:avLst/>
          </a:prstGeom>
        </p:spPr>
        <p:txBody>
          <a:bodyPr>
            <a:noAutofit/>
          </a:bodyPr>
          <a:lstStyle>
            <a:lvl1pPr>
              <a:defRPr b="1" sz="5300">
                <a:solidFill>
                  <a:srgbClr val="FFFFFF"/>
                </a:solidFill>
                <a:latin typeface="PT Serif"/>
                <a:ea typeface="PT Serif"/>
                <a:cs typeface="PT Serif"/>
                <a:sym typeface="PT Serif"/>
              </a:defRPr>
            </a:lvl1pPr>
          </a:lstStyle>
          <a:p>
            <a:pPr/>
            <a:r>
              <a:t>Die Hart Wat Jesus Volg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4"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5" name="TextBox 2"/>
          <p:cNvSpPr txBox="1"/>
          <p:nvPr/>
        </p:nvSpPr>
        <p:spPr>
          <a:xfrm>
            <a:off x="624913" y="240029"/>
            <a:ext cx="10942174" cy="637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600">
                <a:solidFill>
                  <a:srgbClr val="FFFFFF"/>
                </a:solidFill>
                <a:latin typeface="Trade Gothic LT Std Bold Conden"/>
                <a:ea typeface="Trade Gothic LT Std Bold Conden"/>
                <a:cs typeface="Trade Gothic LT Std Bold Conden"/>
                <a:sym typeface="Trade Gothic LT Std Bold Conden"/>
              </a:defRPr>
            </a:pPr>
            <a:r>
              <a:rPr b="1"/>
              <a:t>(Fil 3:1-17)</a:t>
            </a:r>
            <a:r>
              <a:t> </a:t>
            </a:r>
            <a:r>
              <a:rPr b="1" baseline="31999"/>
              <a:t>1</a:t>
            </a:r>
            <a:r>
              <a:t> Verder, my broers, wees bly in die Here! Om dieselfde dinge aan julle te skrywe, is vir my nie moeite nie, en vir julle gee dit sekerheid. </a:t>
            </a:r>
            <a:r>
              <a:rPr b="1" baseline="31999"/>
              <a:t>2</a:t>
            </a:r>
            <a:r>
              <a:t>Pas op vir daardie dwaalleraars; pas op vir daardie mense wat kwaad stig; pas op vir daardie betekenislose besnydenis! </a:t>
            </a:r>
            <a:r>
              <a:rPr b="1" baseline="31999"/>
              <a:t>3 </a:t>
            </a:r>
            <a:r>
              <a:t>Ons het die ware besnydenis, óns wat God deur sy Gees dien,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61" name="TextBox 2"/>
          <p:cNvSpPr txBox="1"/>
          <p:nvPr/>
        </p:nvSpPr>
        <p:spPr>
          <a:xfrm>
            <a:off x="290921" y="1043774"/>
            <a:ext cx="1085670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400">
                <a:solidFill>
                  <a:srgbClr val="FFFFFF"/>
                </a:solidFill>
                <a:latin typeface="Trade Gothic LT Std Bold Conden"/>
                <a:ea typeface="Trade Gothic LT Std Bold Conden"/>
                <a:cs typeface="Trade Gothic LT Std Bold Conden"/>
                <a:sym typeface="Trade Gothic LT Std Bold Conden"/>
              </a:defRPr>
            </a:pPr>
            <a:r>
              <a:rPr b="1"/>
              <a:t>(Fil 3:12)</a:t>
            </a:r>
            <a:r>
              <a:t> Ek sê nie dat ek dit alles al het of die doel al bereik het nie, maar ek span my in om dit alles myne te maak </a:t>
            </a:r>
            <a:r>
              <a:rPr b="1" u="sng"/>
              <a:t>omdat Christus Jesus my reeds Syne gemaak het.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08" name="TextBox 2"/>
          <p:cNvSpPr txBox="1"/>
          <p:nvPr/>
        </p:nvSpPr>
        <p:spPr>
          <a:xfrm>
            <a:off x="278587" y="192782"/>
            <a:ext cx="10628398" cy="6377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rPr sz="4600"/>
              <a:t> óns wat ons op Christus Jesus beroem en nie op uiterlike dinge vertrou nie. </a:t>
            </a:r>
            <a:r>
              <a:rPr b="1" baseline="31999" sz="4600"/>
              <a:t>4</a:t>
            </a:r>
            <a:r>
              <a:rPr sz="4600"/>
              <a:t>Tog sou ek ook op uiterlike dinge kon vertrou. As iemand meen dat hy op uiterlike dinge kan vertrou, ek nog meer: </a:t>
            </a:r>
            <a:r>
              <a:rPr b="1" baseline="31999" sz="4600"/>
              <a:t>5</a:t>
            </a:r>
            <a:r>
              <a:rPr sz="4600"/>
              <a:t>ek is op die agste dag besny, van geboorte 'n Israeliet, uit die stam Benjamin, 'n egte Hebreër, in wetsopvatting was ek 'n Fariseër,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1" name="TextBox 2"/>
          <p:cNvSpPr txBox="1"/>
          <p:nvPr/>
        </p:nvSpPr>
        <p:spPr>
          <a:xfrm>
            <a:off x="278587" y="414780"/>
            <a:ext cx="10856707" cy="570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t> </a:t>
            </a:r>
            <a:r>
              <a:rPr b="1" baseline="31999" sz="4600"/>
              <a:t>6</a:t>
            </a:r>
            <a:r>
              <a:rPr sz="4600"/>
              <a:t>in my ywer 'n vervolger van die kerk, in onderhouding van die wet van Moses om vryspraak te kry, onberispelik.</a:t>
            </a:r>
            <a:r>
              <a:t> </a:t>
            </a:r>
            <a:r>
              <a:rPr b="1" baseline="31999" sz="4600"/>
              <a:t>7</a:t>
            </a:r>
            <a:r>
              <a:rPr sz="4600"/>
              <a:t>Maar wat eers vir my 'n bate was, beskou ek nou as waardeloos ter wille van Christus, </a:t>
            </a:r>
            <a:r>
              <a:rPr b="1" baseline="31999" sz="4600"/>
              <a:t>8</a:t>
            </a:r>
            <a:r>
              <a:rPr sz="4600"/>
              <a:t>ja, nog meer: ek beskou alles as waardeloos, want om Christus Jesus, my Here, te ken,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4" name="TextBox 2"/>
          <p:cNvSpPr txBox="1"/>
          <p:nvPr/>
        </p:nvSpPr>
        <p:spPr>
          <a:xfrm>
            <a:off x="278587" y="402447"/>
            <a:ext cx="11335101"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500">
                <a:solidFill>
                  <a:srgbClr val="FFFFFF"/>
                </a:solidFill>
                <a:latin typeface="Trade Gothic LT Std Bold Conden"/>
                <a:ea typeface="Trade Gothic LT Std Bold Conden"/>
                <a:cs typeface="Trade Gothic LT Std Bold Conden"/>
                <a:sym typeface="Trade Gothic LT Std Bold Conden"/>
              </a:defRPr>
            </a:pPr>
            <a:r>
              <a:rPr b="1"/>
              <a:t>(Fil 31:1-17)</a:t>
            </a:r>
            <a:r>
              <a:rPr b="1" baseline="31999"/>
              <a:t> </a:t>
            </a:r>
            <a:r>
              <a:t>oortref alles in waarde. Ter wille van Hom het ek alles prysgegee en beskou ek dit as verwerplik sodat ek Christus as enigste bate kan verkry </a:t>
            </a:r>
            <a:r>
              <a:rPr b="1" baseline="31999"/>
              <a:t>9</a:t>
            </a:r>
            <a:r>
              <a:t>en een met Hom kan wees: vrygespreek, nie omdat ek die wet onderhou nie, maar omdat ek in Christus glo. Dit is die vryspraak wat God gee omdat 'n mens in Hom glo.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17" name="TextBox 2"/>
          <p:cNvSpPr txBox="1"/>
          <p:nvPr/>
        </p:nvSpPr>
        <p:spPr>
          <a:xfrm>
            <a:off x="278587" y="192783"/>
            <a:ext cx="10856707" cy="5692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t> </a:t>
            </a:r>
            <a:r>
              <a:rPr b="1" baseline="31999" sz="4600"/>
              <a:t>10</a:t>
            </a:r>
            <a:r>
              <a:rPr sz="4600"/>
              <a:t> Al wat ek wens, is om Christus te ken, die krag van sy opstanding te ondervind en deel te hê aan sy lyding deur aan Hom gelyk te word in sy dood, </a:t>
            </a:r>
            <a:r>
              <a:rPr b="1" baseline="31999" sz="4600"/>
              <a:t>11</a:t>
            </a:r>
            <a:r>
              <a:rPr sz="4600"/>
              <a:t>in die verwagting dat ek self deel sal hê aan die opstanding uit die dood. </a:t>
            </a:r>
            <a:r>
              <a:rPr b="1" baseline="31999" sz="4600"/>
              <a:t>12 </a:t>
            </a:r>
            <a:r>
              <a:rPr sz="4600"/>
              <a:t>Ek sê nie dat ek dit alles al het of die doel al bereik het nie,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0" name="TextBox 2"/>
          <p:cNvSpPr txBox="1"/>
          <p:nvPr/>
        </p:nvSpPr>
        <p:spPr>
          <a:xfrm>
            <a:off x="278587" y="316115"/>
            <a:ext cx="10856707"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rPr sz="4600"/>
              <a:t> maar ek span my in om dit alles myne te maak omdat Christus Jesus my reeds Syne gemaak het. </a:t>
            </a:r>
            <a:r>
              <a:rPr b="1" baseline="31999" sz="4600"/>
              <a:t>13</a:t>
            </a:r>
            <a:r>
              <a:rPr sz="4600"/>
              <a:t>Broers, ek verbeel my nie dat ek dit alles al het nie. Maar een ding doen ek: ek maak my los van wat agter is en strek my uit na wat voor is. </a:t>
            </a:r>
            <a:r>
              <a:rPr b="1" baseline="31999" sz="4600"/>
              <a:t>14</a:t>
            </a:r>
            <a:r>
              <a:rPr sz="4600"/>
              <a:t>Ek span my in om by die wenstreep te kom,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3" name="TextBox 2"/>
          <p:cNvSpPr txBox="1"/>
          <p:nvPr/>
        </p:nvSpPr>
        <p:spPr>
          <a:xfrm>
            <a:off x="290921" y="673778"/>
            <a:ext cx="10856706" cy="499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t> </a:t>
            </a:r>
            <a:r>
              <a:rPr sz="4600"/>
              <a:t>sodat ek die hemelse prys kan behaal waartoe God my geroep het in Christus Jesus. </a:t>
            </a:r>
            <a:r>
              <a:rPr b="1" baseline="31999" sz="4600"/>
              <a:t>15</a:t>
            </a:r>
            <a:r>
              <a:rPr sz="4600"/>
              <a:t>Ons almal wat geestelik volwasse is, moet hierdie gesindheid hê. En as julle in enige opsig anders daaroor dink – God sal ook hierin aan julle die regte insig gee.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4" descr="Picture 4"/>
          <p:cNvPicPr>
            <a:picLocks noChangeAspect="1"/>
          </p:cNvPicPr>
          <p:nvPr/>
        </p:nvPicPr>
        <p:blipFill>
          <a:blip r:embed="rId2">
            <a:extLst/>
          </a:blip>
          <a:stretch>
            <a:fillRect/>
          </a:stretch>
        </p:blipFill>
        <p:spPr>
          <a:xfrm>
            <a:off x="1177" y="0"/>
            <a:ext cx="12189646" cy="6858000"/>
          </a:xfrm>
          <a:prstGeom prst="rect">
            <a:avLst/>
          </a:prstGeom>
          <a:ln w="12700">
            <a:miter lim="400000"/>
          </a:ln>
        </p:spPr>
      </p:pic>
      <p:sp>
        <p:nvSpPr>
          <p:cNvPr id="126" name="TextBox 2"/>
          <p:cNvSpPr txBox="1"/>
          <p:nvPr/>
        </p:nvSpPr>
        <p:spPr>
          <a:xfrm>
            <a:off x="290921" y="673778"/>
            <a:ext cx="10856706" cy="498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54836">
              <a:defRPr sz="4700">
                <a:solidFill>
                  <a:srgbClr val="FFFFFF"/>
                </a:solidFill>
                <a:latin typeface="Trade Gothic LT Std Bold Conden"/>
                <a:ea typeface="Trade Gothic LT Std Bold Conden"/>
                <a:cs typeface="Trade Gothic LT Std Bold Conden"/>
                <a:sym typeface="Trade Gothic LT Std Bold Conden"/>
              </a:defRPr>
            </a:pPr>
            <a:r>
              <a:rPr b="1" sz="4600"/>
              <a:t>(Fil 3:1-17)</a:t>
            </a:r>
            <a:r>
              <a:rPr sz="4600"/>
              <a:t> </a:t>
            </a:r>
            <a:r>
              <a:rPr b="1" baseline="31999" sz="4600"/>
              <a:t>16</a:t>
            </a:r>
            <a:r>
              <a:rPr sz="4600"/>
              <a:t>In elk geval, laat ons koers hou op die pad waarmee ons tot hiertoe gekom het. </a:t>
            </a:r>
            <a:r>
              <a:rPr b="1" baseline="31999" sz="4600"/>
              <a:t>17</a:t>
            </a:r>
            <a:r>
              <a:rPr sz="4600"/>
              <a:t> Wees my navolgers, broers, en let op die mense wat lewe volgens die voorbeeld wat ons vir julle stel.</a:t>
            </a:r>
            <a:endParaRPr sz="4600"/>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