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a:p>
        </p:txBody>
      </p:sp>
      <p:sp>
        <p:nvSpPr>
          <p:cNvPr id="35" name="Shape 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 name="Shape 39"/>
          <p:cNvSpPr/>
          <p:nvPr>
            <p:ph type="sldImg"/>
          </p:nvPr>
        </p:nvSpPr>
        <p:spPr>
          <a:prstGeom prst="rect">
            <a:avLst/>
          </a:prstGeom>
        </p:spPr>
        <p:txBody>
          <a:bodyPr/>
          <a:lstStyle/>
          <a:p>
            <a:pPr/>
          </a:p>
        </p:txBody>
      </p:sp>
      <p:sp>
        <p:nvSpPr>
          <p:cNvPr id="40" name="Shape 40"/>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 name="Shape 45"/>
          <p:cNvSpPr/>
          <p:nvPr>
            <p:ph type="sldImg"/>
          </p:nvPr>
        </p:nvSpPr>
        <p:spPr>
          <a:prstGeom prst="rect">
            <a:avLst/>
          </a:prstGeom>
        </p:spPr>
        <p:txBody>
          <a:bodyPr/>
          <a:lstStyle/>
          <a:p>
            <a:pPr/>
          </a:p>
        </p:txBody>
      </p:sp>
      <p:sp>
        <p:nvSpPr>
          <p:cNvPr id="46" name="Shape 46"/>
          <p:cNvSpPr/>
          <p:nvPr>
            <p:ph type="body" sz="quarter" idx="1"/>
          </p:nvPr>
        </p:nvSpPr>
        <p:spPr>
          <a:prstGeom prst="rect">
            <a:avLst/>
          </a:prstGeom>
        </p:spPr>
        <p:txBody>
          <a:bodyPr/>
          <a:lstStyle/>
          <a:p>
            <a:pPr>
              <a:defRPr sz="2000"/>
            </a:pPr>
            <a:r>
              <a:t>READ</a:t>
            </a:r>
          </a:p>
          <a:p>
            <a:pPr>
              <a:defRPr sz="2000"/>
            </a:pPr>
          </a:p>
          <a:p>
            <a:pPr>
              <a:defRPr sz="20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 name="Shape 51"/>
          <p:cNvSpPr/>
          <p:nvPr>
            <p:ph type="sldImg"/>
          </p:nvPr>
        </p:nvSpPr>
        <p:spPr>
          <a:prstGeom prst="rect">
            <a:avLst/>
          </a:prstGeom>
        </p:spPr>
        <p:txBody>
          <a:bodyPr/>
          <a:lstStyle/>
          <a:p>
            <a:pPr/>
          </a:p>
        </p:txBody>
      </p:sp>
      <p:sp>
        <p:nvSpPr>
          <p:cNvPr id="52" name="Shape 52"/>
          <p:cNvSpPr/>
          <p:nvPr>
            <p:ph type="body" sz="quarter" idx="1"/>
          </p:nvPr>
        </p:nvSpPr>
        <p:spPr>
          <a:prstGeom prst="rect">
            <a:avLst/>
          </a:prstGeom>
        </p:spPr>
        <p:txBody>
          <a:bodyPr/>
          <a:lstStyle/>
          <a:p>
            <a:pPr>
              <a:defRPr sz="2000"/>
            </a:pPr>
            <a:r>
              <a:t>READ TEXT</a:t>
            </a:r>
          </a:p>
          <a:p>
            <a:pPr>
              <a:defRPr sz="2000"/>
            </a:pPr>
          </a:p>
          <a:p>
            <a:pPr>
              <a:defRPr sz="2000"/>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a:p>
        </p:txBody>
      </p:sp>
      <p:sp>
        <p:nvSpPr>
          <p:cNvPr id="58" name="Shape 58"/>
          <p:cNvSpPr/>
          <p:nvPr>
            <p:ph type="body" sz="quarter" idx="1"/>
          </p:nvPr>
        </p:nvSpPr>
        <p:spPr>
          <a:prstGeom prst="rect">
            <a:avLst/>
          </a:prstGeom>
        </p:spPr>
        <p:txBody>
          <a:bodyPr/>
          <a:lstStyle/>
          <a:p>
            <a:pPr>
              <a:defRPr sz="2000"/>
            </a:pPr>
            <a:r>
              <a:t>READ TEXT</a:t>
            </a:r>
          </a:p>
          <a:p>
            <a:pPr>
              <a:defRPr sz="2000"/>
            </a:pPr>
          </a:p>
          <a:p>
            <a:pPr>
              <a:defRPr sz="2000"/>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Shape 63"/>
          <p:cNvSpPr/>
          <p:nvPr>
            <p:ph type="sldImg"/>
          </p:nvPr>
        </p:nvSpPr>
        <p:spPr>
          <a:prstGeom prst="rect">
            <a:avLst/>
          </a:prstGeom>
        </p:spPr>
        <p:txBody>
          <a:bodyPr/>
          <a:lstStyle/>
          <a:p>
            <a:pPr/>
          </a:p>
        </p:txBody>
      </p:sp>
      <p:sp>
        <p:nvSpPr>
          <p:cNvPr id="64" name="Shape 64"/>
          <p:cNvSpPr/>
          <p:nvPr>
            <p:ph type="body" sz="quarter" idx="1"/>
          </p:nvPr>
        </p:nvSpPr>
        <p:spPr>
          <a:prstGeom prst="rect">
            <a:avLst/>
          </a:prstGeom>
        </p:spPr>
        <p:txBody>
          <a:bodyPr/>
          <a:lstStyle/>
          <a:p>
            <a:pPr>
              <a:defRPr sz="2000"/>
            </a:pPr>
            <a:r>
              <a:t>READ TEXT</a:t>
            </a:r>
          </a:p>
          <a:p>
            <a:pPr>
              <a:defRPr sz="2000"/>
            </a:pPr>
          </a:p>
          <a:p>
            <a:pPr>
              <a:defRPr sz="2000"/>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 name="Shape 69"/>
          <p:cNvSpPr/>
          <p:nvPr>
            <p:ph type="sldImg"/>
          </p:nvPr>
        </p:nvSpPr>
        <p:spPr>
          <a:prstGeom prst="rect">
            <a:avLst/>
          </a:prstGeom>
        </p:spPr>
        <p:txBody>
          <a:bodyPr/>
          <a:lstStyle/>
          <a:p>
            <a:pPr/>
          </a:p>
        </p:txBody>
      </p:sp>
      <p:sp>
        <p:nvSpPr>
          <p:cNvPr id="70" name="Shape 70"/>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25"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 name="Rectangle 10"/>
          <p:cNvSpPr/>
          <p:nvPr/>
        </p:nvSpPr>
        <p:spPr>
          <a:xfrm>
            <a:off x="-156520" y="-142104"/>
            <a:ext cx="12505040" cy="7142206"/>
          </a:xfrm>
          <a:prstGeom prst="rect">
            <a:avLst/>
          </a:prstGeom>
          <a:solidFill>
            <a:srgbClr val="000000">
              <a:alpha val="10000"/>
            </a:srgbClr>
          </a:solidFill>
          <a:ln w="12700">
            <a:solidFill>
              <a:srgbClr val="32538F"/>
            </a:solidFill>
            <a:miter/>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27" name="Picture 8" descr="Picture 8"/>
          <p:cNvPicPr>
            <a:picLocks noChangeAspect="1"/>
          </p:cNvPicPr>
          <p:nvPr/>
        </p:nvPicPr>
        <p:blipFill>
          <a:blip r:embed="rId3">
            <a:extLst/>
          </a:blip>
          <a:stretch>
            <a:fillRect/>
          </a:stretch>
        </p:blipFill>
        <p:spPr>
          <a:xfrm>
            <a:off x="11099871" y="4588931"/>
            <a:ext cx="1092131" cy="2116669"/>
          </a:xfrm>
          <a:prstGeom prst="rect">
            <a:avLst/>
          </a:prstGeom>
          <a:ln w="12700">
            <a:miter lim="400000"/>
          </a:ln>
        </p:spPr>
      </p:pic>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TextBox 28"/>
          <p:cNvSpPr txBox="1"/>
          <p:nvPr/>
        </p:nvSpPr>
        <p:spPr>
          <a:xfrm>
            <a:off x="698998" y="2106931"/>
            <a:ext cx="10794004" cy="942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81" sz="5600">
                <a:solidFill>
                  <a:srgbClr val="FFFFFF"/>
                </a:solidFill>
                <a:latin typeface="Trade Gothic LT Std Bold Conden"/>
                <a:ea typeface="Trade Gothic LT Std Bold Conden"/>
                <a:cs typeface="Trade Gothic LT Std Bold Conden"/>
                <a:sym typeface="Trade Gothic LT Std Bold Conden"/>
              </a:defRPr>
            </a:lvl1pPr>
          </a:lstStyle>
          <a:p>
            <a:pPr/>
            <a:r>
              <a:t>Luk 10:25-37</a:t>
            </a:r>
          </a:p>
        </p:txBody>
      </p:sp>
      <p:sp>
        <p:nvSpPr>
          <p:cNvPr id="38" name="TextBox 28"/>
          <p:cNvSpPr txBox="1"/>
          <p:nvPr/>
        </p:nvSpPr>
        <p:spPr>
          <a:xfrm>
            <a:off x="1025957" y="2939924"/>
            <a:ext cx="10140085" cy="904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60" sz="5300">
                <a:solidFill>
                  <a:srgbClr val="FFFFFF"/>
                </a:solidFill>
                <a:latin typeface="Trade Gothic LT Std Bold Conden"/>
                <a:ea typeface="Trade Gothic LT Std Bold Conden"/>
                <a:cs typeface="Trade Gothic LT Std Bold Conden"/>
                <a:sym typeface="Trade Gothic LT Std Bold Conden"/>
              </a:defRPr>
            </a:lvl1pPr>
          </a:lstStyle>
          <a:p>
            <a:pPr/>
            <a:r>
              <a:t>Living the Gospel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8" name="TextBox 9"/>
          <p:cNvSpPr txBox="1"/>
          <p:nvPr/>
        </p:nvSpPr>
        <p:spPr>
          <a:xfrm>
            <a:off x="690252" y="1739771"/>
            <a:ext cx="10811496" cy="231062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500">
                <a:solidFill>
                  <a:srgbClr val="FFFFFF"/>
                </a:solidFill>
              </a:defRPr>
            </a:pPr>
            <a:r>
              <a:t>Knowing the truth is different than living the truth</a:t>
            </a:r>
          </a:p>
          <a:p>
            <a:pPr marL="785394" indent="-785394">
              <a:lnSpc>
                <a:spcPct val="120000"/>
              </a:lnSpc>
              <a:buSzPct val="100000"/>
              <a:buAutoNum type="arabicParenR" startAt="1"/>
              <a:defRPr sz="4500">
                <a:solidFill>
                  <a:srgbClr val="FFFFFF"/>
                </a:solidFill>
              </a:defRPr>
            </a:pPr>
            <a:r>
              <a:t>Religion without works is hypocricy</a:t>
            </a:r>
          </a:p>
        </p:txBody>
      </p:sp>
      <p:sp>
        <p:nvSpPr>
          <p:cNvPr id="89"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0" name="TextBox 28"/>
          <p:cNvSpPr txBox="1"/>
          <p:nvPr/>
        </p:nvSpPr>
        <p:spPr>
          <a:xfrm>
            <a:off x="537844" y="278887"/>
            <a:ext cx="10794004" cy="777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06" sz="4500">
                <a:solidFill>
                  <a:srgbClr val="FFFFFF"/>
                </a:solidFill>
                <a:latin typeface="Trade Gothic LT Std Bold Conden"/>
                <a:ea typeface="Trade Gothic LT Std Bold Conden"/>
                <a:cs typeface="Trade Gothic LT Std Bold Conden"/>
                <a:sym typeface="Trade Gothic LT Std Bold Conden"/>
              </a:defRPr>
            </a:lvl1pPr>
          </a:lstStyle>
          <a:p>
            <a:pPr/>
            <a:r>
              <a:t>Living the Gospel</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93" name="TextBox 9"/>
          <p:cNvSpPr txBox="1"/>
          <p:nvPr/>
        </p:nvSpPr>
        <p:spPr>
          <a:xfrm>
            <a:off x="407471" y="1483657"/>
            <a:ext cx="11011207" cy="21222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marL="785393" indent="-785393">
              <a:lnSpc>
                <a:spcPct val="130000"/>
              </a:lnSpc>
              <a:buSzPct val="100000"/>
              <a:buAutoNum type="arabicParenR" startAt="1"/>
              <a:defRPr sz="4000">
                <a:solidFill>
                  <a:srgbClr val="FFFFFF"/>
                </a:solidFill>
              </a:defRPr>
            </a:pPr>
            <a:r>
              <a:t>Do you remember Jesus as your first love? </a:t>
            </a:r>
          </a:p>
          <a:p>
            <a:pPr lvl="1" marL="785393" indent="-785393">
              <a:lnSpc>
                <a:spcPct val="130000"/>
              </a:lnSpc>
              <a:buSzPct val="100000"/>
              <a:buAutoNum type="arabicParenR" startAt="1"/>
              <a:defRPr sz="4000">
                <a:solidFill>
                  <a:srgbClr val="FFFFFF"/>
                </a:solidFill>
              </a:defRPr>
            </a:pPr>
            <a:r>
              <a:t>Do you find it difficult to be other-regarding and not self seeking?</a:t>
            </a:r>
          </a:p>
        </p:txBody>
      </p:sp>
      <p:sp>
        <p:nvSpPr>
          <p:cNvPr id="94"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5" name="Rectangle 4"/>
          <p:cNvSpPr/>
          <p:nvPr/>
        </p:nvSpPr>
        <p:spPr>
          <a:xfrm>
            <a:off x="0" y="3712808"/>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6" name="a Longing for Jesus"/>
          <p:cNvSpPr txBox="1"/>
          <p:nvPr/>
        </p:nvSpPr>
        <p:spPr>
          <a:xfrm>
            <a:off x="677045" y="3338891"/>
            <a:ext cx="1051560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5100">
                <a:solidFill>
                  <a:srgbClr val="FFFFFF"/>
                </a:solidFill>
                <a:latin typeface="Calibri Light"/>
                <a:ea typeface="Calibri Light"/>
                <a:cs typeface="Calibri Light"/>
                <a:sym typeface="Calibri Light"/>
              </a:defRPr>
            </a:lvl1pPr>
          </a:lstStyle>
          <a:p>
            <a:pPr/>
            <a:r>
              <a:t>Action Point</a:t>
            </a:r>
          </a:p>
        </p:txBody>
      </p:sp>
      <p:sp>
        <p:nvSpPr>
          <p:cNvPr id="97" name="TextBox 9"/>
          <p:cNvSpPr txBox="1"/>
          <p:nvPr/>
        </p:nvSpPr>
        <p:spPr>
          <a:xfrm>
            <a:off x="281022" y="4667315"/>
            <a:ext cx="11629957" cy="20112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3" indent="-785393">
              <a:lnSpc>
                <a:spcPct val="120000"/>
              </a:lnSpc>
              <a:buSzPct val="100000"/>
              <a:buAutoNum type="arabicParenR" startAt="1"/>
              <a:defRPr sz="4000">
                <a:solidFill>
                  <a:srgbClr val="FFFFFF"/>
                </a:solidFill>
              </a:defRPr>
            </a:lvl1pPr>
          </a:lstStyle>
          <a:p>
            <a:pPr/>
            <a:r>
              <a:t>Turn your heart back to the cross and pray to God to lead us in loving him more and trusting Him to work through us to do good works</a:t>
            </a:r>
          </a:p>
        </p:txBody>
      </p:sp>
      <p:sp>
        <p:nvSpPr>
          <p:cNvPr id="98" name="TextBox 28"/>
          <p:cNvSpPr txBox="1"/>
          <p:nvPr/>
        </p:nvSpPr>
        <p:spPr>
          <a:xfrm>
            <a:off x="1004186" y="215387"/>
            <a:ext cx="10140085" cy="904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60" sz="5300">
                <a:solidFill>
                  <a:srgbClr val="FFFFFF"/>
                </a:solidFill>
                <a:latin typeface="Trade Gothic LT Std Bold Conden"/>
                <a:ea typeface="Trade Gothic LT Std Bold Conden"/>
                <a:cs typeface="Trade Gothic LT Std Bold Conden"/>
                <a:sym typeface="Trade Gothic LT Std Bold Conden"/>
              </a:defRPr>
            </a:lvl1pPr>
          </a:lstStyle>
          <a:p>
            <a:pPr/>
            <a:r>
              <a:t>Living the Gospel</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Rectangle 2"/>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101" name="Picture 2" descr="Picture 2"/>
          <p:cNvPicPr>
            <a:picLocks noChangeAspect="1"/>
          </p:cNvPicPr>
          <p:nvPr/>
        </p:nvPicPr>
        <p:blipFill>
          <a:blip r:embed="rId2">
            <a:extLst/>
          </a:blip>
          <a:stretch>
            <a:fillRect/>
          </a:stretch>
        </p:blipFill>
        <p:spPr>
          <a:xfrm>
            <a:off x="1628564" y="240687"/>
            <a:ext cx="8934872" cy="4529484"/>
          </a:xfrm>
          <a:prstGeom prst="rect">
            <a:avLst/>
          </a:prstGeom>
          <a:ln w="12700">
            <a:miter lim="400000"/>
          </a:ln>
        </p:spPr>
      </p:pic>
      <p:pic>
        <p:nvPicPr>
          <p:cNvPr id="102" name="Picture 13" descr="Picture 13"/>
          <p:cNvPicPr>
            <a:picLocks noChangeAspect="1"/>
          </p:cNvPicPr>
          <p:nvPr/>
        </p:nvPicPr>
        <p:blipFill>
          <a:blip r:embed="rId3">
            <a:extLst/>
          </a:blip>
          <a:stretch>
            <a:fillRect/>
          </a:stretch>
        </p:blipFill>
        <p:spPr>
          <a:xfrm rot="21157842">
            <a:off x="849468" y="1764026"/>
            <a:ext cx="10425389" cy="451228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3" name="TextBox 2"/>
          <p:cNvSpPr txBox="1"/>
          <p:nvPr/>
        </p:nvSpPr>
        <p:spPr>
          <a:xfrm>
            <a:off x="380030" y="1107480"/>
            <a:ext cx="11431941" cy="538617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600"/>
              </a:spcBef>
              <a:defRPr sz="3900">
                <a:solidFill>
                  <a:srgbClr val="FFFFFF"/>
                </a:solidFill>
                <a:latin typeface="Helvetica Neue"/>
                <a:ea typeface="Helvetica Neue"/>
                <a:cs typeface="Helvetica Neue"/>
                <a:sym typeface="Helvetica Neue"/>
              </a:defRPr>
            </a:pPr>
            <a:r>
              <a:rPr b="1"/>
              <a:t>25 </a:t>
            </a:r>
            <a:r>
              <a:t>And behold, a lawyer stood up to put him to the test, saying, “Teacher, what shall I do to inherit eternal life?” </a:t>
            </a:r>
            <a:r>
              <a:rPr b="1"/>
              <a:t>26 </a:t>
            </a:r>
            <a:r>
              <a:t>He said to him, “What is written in the Law? How do you read it?” </a:t>
            </a:r>
            <a:r>
              <a:rPr b="1"/>
              <a:t>27 </a:t>
            </a:r>
            <a:r>
              <a:t>And he answered, “You shall love the Lord your God with all your heart and with all your soul and with all your strength and with all your mind, and your neighbor as yourself.” </a:t>
            </a:r>
            <a:r>
              <a:rPr b="1"/>
              <a:t>28 </a:t>
            </a:r>
            <a:r>
              <a:t>And he said to him, “You have answered correctly; do this, and you will live.”</a:t>
            </a:r>
          </a:p>
        </p:txBody>
      </p:sp>
      <p:sp>
        <p:nvSpPr>
          <p:cNvPr id="44" name="Luk 10:25-37 (ESV)"/>
          <p:cNvSpPr txBox="1"/>
          <p:nvPr/>
        </p:nvSpPr>
        <p:spPr>
          <a:xfrm>
            <a:off x="402846" y="195380"/>
            <a:ext cx="7180899"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5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Luk 10:25-37 (ESV)</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9" name="TextBox 2"/>
          <p:cNvSpPr txBox="1"/>
          <p:nvPr/>
        </p:nvSpPr>
        <p:spPr>
          <a:xfrm>
            <a:off x="216237" y="988829"/>
            <a:ext cx="11759526" cy="538617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600"/>
              </a:spcBef>
              <a:defRPr sz="3900">
                <a:solidFill>
                  <a:srgbClr val="FFFFFF"/>
                </a:solidFill>
                <a:latin typeface="Helvetica Neue"/>
                <a:ea typeface="Helvetica Neue"/>
                <a:cs typeface="Helvetica Neue"/>
                <a:sym typeface="Helvetica Neue"/>
              </a:defRPr>
            </a:pPr>
            <a:r>
              <a:rPr b="1"/>
              <a:t>29 </a:t>
            </a:r>
            <a:r>
              <a:t>But he, desiring to justify himself, said to Jesus, “And who is my neighbor?” </a:t>
            </a:r>
            <a:r>
              <a:rPr b="1"/>
              <a:t>30 </a:t>
            </a:r>
            <a:r>
              <a:t>Jesus replied, “A man was going down from Jerusalem to Jericho, and he fell among robbers, who stripped him and beat him and departed, leaving him half dead. </a:t>
            </a:r>
            <a:r>
              <a:rPr b="1"/>
              <a:t>31 </a:t>
            </a:r>
            <a:r>
              <a:t>Now by chance a priest was going down that road, and when he saw him he passed by on the other side. </a:t>
            </a:r>
            <a:r>
              <a:rPr b="1"/>
              <a:t>32 </a:t>
            </a:r>
            <a:r>
              <a:t>So likewise a Levite, when he came to the place and saw him, passed by on the other side.</a:t>
            </a:r>
          </a:p>
        </p:txBody>
      </p:sp>
      <p:sp>
        <p:nvSpPr>
          <p:cNvPr id="50" name="Luk 10:25-37 (ESV)"/>
          <p:cNvSpPr txBox="1"/>
          <p:nvPr/>
        </p:nvSpPr>
        <p:spPr>
          <a:xfrm>
            <a:off x="213005" y="195380"/>
            <a:ext cx="7180899"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5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Luk 10:25-37 (ESV)</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5" name="TextBox 2"/>
          <p:cNvSpPr txBox="1"/>
          <p:nvPr/>
        </p:nvSpPr>
        <p:spPr>
          <a:xfrm>
            <a:off x="216237" y="988829"/>
            <a:ext cx="11624005" cy="52595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600"/>
              </a:spcBef>
              <a:defRPr sz="3800">
                <a:solidFill>
                  <a:srgbClr val="FFFFFF"/>
                </a:solidFill>
                <a:latin typeface="Helvetica Neue"/>
                <a:ea typeface="Helvetica Neue"/>
                <a:cs typeface="Helvetica Neue"/>
                <a:sym typeface="Helvetica Neue"/>
              </a:defRPr>
            </a:pPr>
            <a:r>
              <a:rPr b="1"/>
              <a:t>33 </a:t>
            </a:r>
            <a:r>
              <a:t>But a Samaritan, as he journeyed, came to where he was, and when he saw him, he had compassion. </a:t>
            </a:r>
            <a:r>
              <a:rPr b="1"/>
              <a:t>34 </a:t>
            </a:r>
            <a:r>
              <a:t>He went to him and bound up his wounds, pouring on oil and wine. Then he set him on his own animal and brought him to an inn and took care of him. </a:t>
            </a:r>
            <a:r>
              <a:rPr b="1"/>
              <a:t>35 </a:t>
            </a:r>
            <a:r>
              <a:t>And the next day he took out two denarii </a:t>
            </a:r>
            <a:r>
              <a:rPr>
                <a:uFill>
                  <a:solidFill>
                    <a:srgbClr val="4A4A4A"/>
                  </a:solidFill>
                </a:uFill>
              </a:rPr>
              <a:t>and gave them to the innkeeper, saying, ‘Take care of him, and whatever more you spend, I will repay you when I come back.’</a:t>
            </a:r>
          </a:p>
        </p:txBody>
      </p:sp>
      <p:sp>
        <p:nvSpPr>
          <p:cNvPr id="56" name="Luk 10:25-37 (ESV)"/>
          <p:cNvSpPr txBox="1"/>
          <p:nvPr/>
        </p:nvSpPr>
        <p:spPr>
          <a:xfrm>
            <a:off x="213005" y="195380"/>
            <a:ext cx="7180899"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5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Luk 10:25-37 (ESV)</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1" name="TextBox 2"/>
          <p:cNvSpPr txBox="1"/>
          <p:nvPr/>
        </p:nvSpPr>
        <p:spPr>
          <a:xfrm>
            <a:off x="216237" y="1178670"/>
            <a:ext cx="11210397" cy="31506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600"/>
              </a:spcBef>
              <a:defRPr sz="4000">
                <a:solidFill>
                  <a:srgbClr val="FFFFFF"/>
                </a:solidFill>
                <a:latin typeface="Helvetica Neue"/>
                <a:ea typeface="Helvetica Neue"/>
                <a:cs typeface="Helvetica Neue"/>
                <a:sym typeface="Helvetica Neue"/>
              </a:defRPr>
            </a:pPr>
            <a:r>
              <a:rPr b="1"/>
              <a:t>36 </a:t>
            </a:r>
            <a:r>
              <a:t>Which of these three, do you think, proved to be a neighbor to the man who fell among the robbers?” </a:t>
            </a:r>
            <a:r>
              <a:rPr b="1"/>
              <a:t>37 </a:t>
            </a:r>
            <a:r>
              <a:t>He said, “The one who showed him mercy.” And Jesus said to him, “You go, and do likewise.”</a:t>
            </a:r>
          </a:p>
        </p:txBody>
      </p:sp>
      <p:sp>
        <p:nvSpPr>
          <p:cNvPr id="62" name="Luk 10:25-37 (ESV)"/>
          <p:cNvSpPr txBox="1"/>
          <p:nvPr/>
        </p:nvSpPr>
        <p:spPr>
          <a:xfrm>
            <a:off x="307926" y="314031"/>
            <a:ext cx="7180898"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5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Luk 10:25-37 (ESV)</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7" name="TextBox 2"/>
          <p:cNvSpPr txBox="1"/>
          <p:nvPr/>
        </p:nvSpPr>
        <p:spPr>
          <a:xfrm>
            <a:off x="216237" y="1178670"/>
            <a:ext cx="11759526" cy="52468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600"/>
              </a:spcBef>
              <a:defRPr sz="3800">
                <a:solidFill>
                  <a:srgbClr val="FFFFFF"/>
                </a:solidFill>
                <a:latin typeface="Helvetica Neue"/>
                <a:ea typeface="Helvetica Neue"/>
                <a:cs typeface="Helvetica Neue"/>
                <a:sym typeface="Helvetica Neue"/>
              </a:defRPr>
            </a:pPr>
            <a:r>
              <a:rPr b="1"/>
              <a:t>21 </a:t>
            </a:r>
            <a:r>
              <a:t>In that same hour he rejoiced in the Holy Spirit and said, “I thank you, Father, Lord of heaven and earth, that you have hidden these things from the wise and understanding and revealed them to little children; yes, Father, for such was your gracious will.</a:t>
            </a:r>
            <a:r>
              <a:rPr>
                <a:uFill>
                  <a:solidFill>
                    <a:srgbClr val="4A4A4A"/>
                  </a:solidFill>
                </a:uFill>
              </a:rPr>
              <a:t> </a:t>
            </a:r>
            <a:r>
              <a:rPr b="1">
                <a:uFill>
                  <a:solidFill>
                    <a:srgbClr val="4A4A4A"/>
                  </a:solidFill>
                </a:uFill>
              </a:rPr>
              <a:t>22 </a:t>
            </a:r>
            <a:r>
              <a:rPr>
                <a:uFill>
                  <a:solidFill>
                    <a:srgbClr val="4A4A4A"/>
                  </a:solidFill>
                </a:uFill>
              </a:rPr>
              <a:t>All things have been handed over to me by my Father, and no one knows who the Son is except the Father, or who the Father is except the Son and anyone to whom the Son chooses to reveal him.”</a:t>
            </a:r>
          </a:p>
        </p:txBody>
      </p:sp>
      <p:sp>
        <p:nvSpPr>
          <p:cNvPr id="68" name="Luk 10:21-22(ESV)"/>
          <p:cNvSpPr txBox="1"/>
          <p:nvPr/>
        </p:nvSpPr>
        <p:spPr>
          <a:xfrm>
            <a:off x="307926" y="314031"/>
            <a:ext cx="7180898"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5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Luk 10:21-22(ESV)</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3" name="TextBox 2"/>
          <p:cNvSpPr txBox="1"/>
          <p:nvPr/>
        </p:nvSpPr>
        <p:spPr>
          <a:xfrm>
            <a:off x="380030" y="1107480"/>
            <a:ext cx="10755840" cy="241437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3900">
                <a:solidFill>
                  <a:srgbClr val="FFFFFF"/>
                </a:solidFill>
                <a:latin typeface="Helvetica Neue"/>
                <a:ea typeface="Helvetica Neue"/>
                <a:cs typeface="Helvetica Neue"/>
                <a:sym typeface="Helvetica Neue"/>
              </a:defRPr>
            </a:lvl1pPr>
          </a:lstStyle>
          <a:p>
            <a:pPr/>
            <a:r>
              <a:t>10 For all who rely on works of the law are under a curse; for it is written, “Cursed be everyone who does not abide by all things written in the Book of the Law, and do them.</a:t>
            </a:r>
          </a:p>
        </p:txBody>
      </p:sp>
      <p:sp>
        <p:nvSpPr>
          <p:cNvPr id="74" name="Gal 3:10 (ESV)"/>
          <p:cNvSpPr txBox="1"/>
          <p:nvPr/>
        </p:nvSpPr>
        <p:spPr>
          <a:xfrm>
            <a:off x="402846" y="195380"/>
            <a:ext cx="7180899"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5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Gal 3:10 (ESV)</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7" name="TextBox 9"/>
          <p:cNvSpPr txBox="1"/>
          <p:nvPr/>
        </p:nvSpPr>
        <p:spPr>
          <a:xfrm>
            <a:off x="690252" y="2064367"/>
            <a:ext cx="10811496" cy="40587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20000"/>
              </a:lnSpc>
              <a:buSzPct val="100000"/>
              <a:buAutoNum type="arabicParenR" startAt="1"/>
              <a:defRPr sz="4000">
                <a:solidFill>
                  <a:srgbClr val="FFFFFF"/>
                </a:solidFill>
              </a:defRPr>
            </a:pPr>
            <a:r>
              <a:t>Unsaved, to understand the problem and solution</a:t>
            </a:r>
          </a:p>
          <a:p>
            <a:pPr marL="785393" indent="-785393">
              <a:lnSpc>
                <a:spcPct val="120000"/>
              </a:lnSpc>
              <a:buSzPct val="100000"/>
              <a:buAutoNum type="arabicParenR" startAt="1"/>
              <a:defRPr sz="4000">
                <a:solidFill>
                  <a:srgbClr val="FFFFFF"/>
                </a:solidFill>
              </a:defRPr>
            </a:pPr>
            <a:r>
              <a:t>For the church to be reminded of the Lord’s grace</a:t>
            </a:r>
          </a:p>
          <a:p>
            <a:pPr marL="785393" indent="-785393">
              <a:lnSpc>
                <a:spcPct val="120000"/>
              </a:lnSpc>
              <a:buSzPct val="100000"/>
              <a:buAutoNum type="arabicParenR" startAt="1"/>
              <a:defRPr sz="4000">
                <a:solidFill>
                  <a:srgbClr val="FFFFFF"/>
                </a:solidFill>
              </a:defRPr>
            </a:pPr>
            <a:r>
              <a:t>For the church, to disciple others and teach them correctly</a:t>
            </a:r>
          </a:p>
        </p:txBody>
      </p:sp>
      <p:sp>
        <p:nvSpPr>
          <p:cNvPr id="78"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79" name="TextBox 28"/>
          <p:cNvSpPr txBox="1"/>
          <p:nvPr/>
        </p:nvSpPr>
        <p:spPr>
          <a:xfrm>
            <a:off x="537844" y="278887"/>
            <a:ext cx="10794004" cy="777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06" sz="4500">
                <a:solidFill>
                  <a:srgbClr val="FFFFFF"/>
                </a:solidFill>
                <a:latin typeface="Trade Gothic LT Std Bold Conden"/>
                <a:ea typeface="Trade Gothic LT Std Bold Conden"/>
                <a:cs typeface="Trade Gothic LT Std Bold Conden"/>
                <a:sym typeface="Trade Gothic LT Std Bold Conden"/>
              </a:defRPr>
            </a:lvl1pPr>
          </a:lstStyle>
          <a:p>
            <a:pPr/>
            <a:r>
              <a:t>Living the Gospel</a:t>
            </a:r>
          </a:p>
        </p:txBody>
      </p:sp>
      <p:sp>
        <p:nvSpPr>
          <p:cNvPr id="80" name="TextBox 28"/>
          <p:cNvSpPr txBox="1"/>
          <p:nvPr/>
        </p:nvSpPr>
        <p:spPr>
          <a:xfrm>
            <a:off x="340773" y="1216078"/>
            <a:ext cx="11510454" cy="688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265" sz="3900">
                <a:solidFill>
                  <a:srgbClr val="FFFFFF"/>
                </a:solidFill>
                <a:latin typeface="Trade Gothic LT Std Bold Conden"/>
                <a:ea typeface="Trade Gothic LT Std Bold Conden"/>
                <a:cs typeface="Trade Gothic LT Std Bold Conden"/>
                <a:sym typeface="Trade Gothic LT Std Bold Conden"/>
              </a:defRPr>
            </a:lvl1pPr>
          </a:lstStyle>
          <a:p>
            <a:pPr/>
            <a:r>
              <a:t>If you die, where are you going, and Why?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3" name="TextBox 9"/>
          <p:cNvSpPr txBox="1"/>
          <p:nvPr/>
        </p:nvSpPr>
        <p:spPr>
          <a:xfrm>
            <a:off x="690252" y="1739771"/>
            <a:ext cx="10811496" cy="15218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500">
                <a:solidFill>
                  <a:srgbClr val="FFFFFF"/>
                </a:solidFill>
              </a:defRPr>
            </a:lvl1pPr>
          </a:lstStyle>
          <a:p>
            <a:pPr/>
            <a:r>
              <a:t>Knowing the truth is different than living the truth</a:t>
            </a:r>
          </a:p>
        </p:txBody>
      </p:sp>
      <p:sp>
        <p:nvSpPr>
          <p:cNvPr id="84"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85" name="TextBox 28"/>
          <p:cNvSpPr txBox="1"/>
          <p:nvPr/>
        </p:nvSpPr>
        <p:spPr>
          <a:xfrm>
            <a:off x="537844" y="278887"/>
            <a:ext cx="10794004" cy="777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06" sz="4500">
                <a:solidFill>
                  <a:srgbClr val="FFFFFF"/>
                </a:solidFill>
                <a:latin typeface="Trade Gothic LT Std Bold Conden"/>
                <a:ea typeface="Trade Gothic LT Std Bold Conden"/>
                <a:cs typeface="Trade Gothic LT Std Bold Conden"/>
                <a:sym typeface="Trade Gothic LT Std Bold Conden"/>
              </a:defRPr>
            </a:lvl1pPr>
          </a:lstStyle>
          <a:p>
            <a:pPr/>
            <a:r>
              <a:t>Living the Gospel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