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Shape 42"/>
          <p:cNvSpPr/>
          <p:nvPr>
            <p:ph type="sldImg"/>
          </p:nvPr>
        </p:nvSpPr>
        <p:spPr>
          <a:prstGeom prst="rect">
            <a:avLst/>
          </a:prstGeom>
        </p:spPr>
        <p:txBody>
          <a:bodyPr/>
          <a:lstStyle/>
          <a:p>
            <a:pPr/>
          </a:p>
        </p:txBody>
      </p:sp>
      <p:sp>
        <p:nvSpPr>
          <p:cNvPr id="43" name="Shape 43"/>
          <p:cNvSpPr/>
          <p:nvPr>
            <p:ph type="body" sz="quarter" idx="1"/>
          </p:nvPr>
        </p:nvSpPr>
        <p:spPr>
          <a:prstGeom prst="rect">
            <a:avLst/>
          </a:prstGeom>
        </p:spPr>
        <p:txBody>
          <a:bodyPr/>
          <a:lstStyle/>
          <a:p>
            <a:pPr>
              <a:defRPr sz="2000"/>
            </a:pPr>
            <a:r>
              <a:t>READ</a:t>
            </a:r>
          </a:p>
          <a:p>
            <a:pPr>
              <a:defRPr sz="2000"/>
            </a:pPr>
          </a:p>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Shape 62"/>
          <p:cNvSpPr/>
          <p:nvPr>
            <p:ph type="sldImg"/>
          </p:nvPr>
        </p:nvSpPr>
        <p:spPr>
          <a:prstGeom prst="rect">
            <a:avLst/>
          </a:prstGeom>
        </p:spPr>
        <p:txBody>
          <a:bodyPr/>
          <a:lstStyle/>
          <a:p>
            <a:pPr/>
          </a:p>
        </p:txBody>
      </p:sp>
      <p:sp>
        <p:nvSpPr>
          <p:cNvPr id="63" name="Shape 63"/>
          <p:cNvSpPr/>
          <p:nvPr>
            <p:ph type="body" sz="quarter" idx="1"/>
          </p:nvPr>
        </p:nvSpPr>
        <p:spPr>
          <a:prstGeom prst="rect">
            <a:avLst/>
          </a:prstGeom>
        </p:spPr>
        <p:txBody>
          <a:bodyPr/>
          <a:lstStyle/>
          <a:p>
            <a:pPr defTabSz="457200">
              <a:lnSpc>
                <a:spcPct val="117999"/>
              </a:lnSpc>
              <a:defRPr sz="1800">
                <a:latin typeface="Helvetica Neue"/>
                <a:ea typeface="Helvetica Neue"/>
                <a:cs typeface="Helvetica Neue"/>
                <a:sym typeface="Helvetica Neue"/>
              </a:defRPr>
            </a:pPr>
          </a:p>
          <a:p>
            <a:pPr defTabSz="457200">
              <a:lnSpc>
                <a:spcPct val="117999"/>
              </a:lnSpc>
              <a:defRPr sz="1700">
                <a:latin typeface="Helvetica Neue"/>
                <a:ea typeface="Helvetica Neue"/>
                <a:cs typeface="Helvetica Neue"/>
                <a:sym typeface="Helvetica Neue"/>
              </a:defRPr>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a:p>
        </p:txBody>
      </p:sp>
      <p:sp>
        <p:nvSpPr>
          <p:cNvPr id="69" name="Shape 69"/>
          <p:cNvSpPr/>
          <p:nvPr>
            <p:ph type="body" sz="quarter" idx="1"/>
          </p:nvPr>
        </p:nvSpPr>
        <p:spPr>
          <a:prstGeom prst="rect">
            <a:avLst/>
          </a:prstGeom>
        </p:spPr>
        <p:txBody>
          <a:bodyPr/>
          <a:lstStyle/>
          <a:p>
            <a:pPr defTabSz="457200">
              <a:lnSpc>
                <a:spcPct val="117999"/>
              </a:lnSpc>
              <a:defRPr sz="1800">
                <a:latin typeface="Helvetica Neue"/>
                <a:ea typeface="Helvetica Neue"/>
                <a:cs typeface="Helvetica Neue"/>
                <a:sym typeface="Helvetica Neue"/>
              </a:defRPr>
            </a:pPr>
          </a:p>
          <a:p>
            <a:pPr defTabSz="457200">
              <a:lnSpc>
                <a:spcPct val="117999"/>
              </a:lnSpc>
              <a:defRPr sz="1700">
                <a:latin typeface="Helvetica Neue"/>
                <a:ea typeface="Helvetica Neue"/>
                <a:cs typeface="Helvetica Neue"/>
                <a:sym typeface="Helvetica Neue"/>
              </a:defRPr>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1025957" y="2570481"/>
            <a:ext cx="10140085" cy="90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60" sz="5300">
                <a:solidFill>
                  <a:srgbClr val="FFFFFF"/>
                </a:solidFill>
                <a:latin typeface="Trade Gothic LT Std Bold Conden"/>
                <a:ea typeface="Trade Gothic LT Std Bold Conden"/>
                <a:cs typeface="Trade Gothic LT Std Bold Conden"/>
                <a:sym typeface="Trade Gothic LT Std Bold Conden"/>
              </a:defRPr>
            </a:lvl1pPr>
          </a:lstStyle>
          <a:p>
            <a:pPr/>
            <a:r>
              <a:t>Gesonde Gewoontes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84"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85"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0" name="TextBox 2"/>
          <p:cNvSpPr txBox="1"/>
          <p:nvPr/>
        </p:nvSpPr>
        <p:spPr>
          <a:xfrm>
            <a:off x="139463" y="969565"/>
            <a:ext cx="12023877" cy="53353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3900">
                <a:solidFill>
                  <a:srgbClr val="FFFFFF"/>
                </a:solidFill>
                <a:latin typeface="Helvetica Neue"/>
                <a:ea typeface="Helvetica Neue"/>
                <a:cs typeface="Helvetica Neue"/>
                <a:sym typeface="Helvetica Neue"/>
              </a:defRPr>
            </a:pPr>
            <a:r>
              <a:t>42 En hulle het volhard in die leer van die apostels en in die gemeenskap en in die breking van die brood en in die gebede. 43 En vrees het op elkeen gekom, en baie wonders en tekens het deur die apostels plaasgevind. 44 En almal wat gelowig geword het, was bymekaar, en het alles gemeenskaplik besit.</a:t>
            </a:r>
          </a:p>
          <a:p>
            <a:pPr defTabSz="457200">
              <a:defRPr sz="3900">
                <a:solidFill>
                  <a:srgbClr val="FFFFFF"/>
                </a:solidFill>
                <a:latin typeface="Helvetica Neue"/>
                <a:ea typeface="Helvetica Neue"/>
                <a:cs typeface="Helvetica Neue"/>
                <a:sym typeface="Helvetica Neue"/>
              </a:defRPr>
            </a:pPr>
            <a:r>
              <a:t>45 En hulle eiendomme en besittings het hulle verkoop en die opbrings onder almal verdeel, volgens wat elkeen nodig gehad het.</a:t>
            </a:r>
          </a:p>
        </p:txBody>
      </p:sp>
      <p:sp>
        <p:nvSpPr>
          <p:cNvPr id="41" name="TextBox 2"/>
          <p:cNvSpPr txBox="1"/>
          <p:nvPr/>
        </p:nvSpPr>
        <p:spPr>
          <a:xfrm>
            <a:off x="197741" y="147299"/>
            <a:ext cx="1291379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254836">
              <a:defRPr b="1" sz="4400">
                <a:solidFill>
                  <a:srgbClr val="FFFFFF"/>
                </a:solidFill>
                <a:latin typeface="Trade Gothic LT Std Bold Conden"/>
                <a:ea typeface="Trade Gothic LT Std Bold Conden"/>
                <a:cs typeface="Trade Gothic LT Std Bold Conden"/>
                <a:sym typeface="Trade Gothic LT Std Bold Conden"/>
              </a:defRPr>
            </a:lvl1pPr>
          </a:lstStyle>
          <a:p>
            <a:pPr/>
            <a:r>
              <a:t>Hand 2:42-47 (AFR53)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6" name="TextBox 2"/>
          <p:cNvSpPr txBox="1"/>
          <p:nvPr/>
        </p:nvSpPr>
        <p:spPr>
          <a:xfrm>
            <a:off x="258114" y="969565"/>
            <a:ext cx="10697493" cy="49540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4000">
                <a:solidFill>
                  <a:srgbClr val="FFFFFF"/>
                </a:solidFill>
                <a:latin typeface="Helvetica Neue"/>
                <a:ea typeface="Helvetica Neue"/>
                <a:cs typeface="Helvetica Neue"/>
                <a:sym typeface="Helvetica Neue"/>
              </a:defRPr>
            </a:pPr>
            <a:r>
              <a:t>46 En dag vir dag het hulle eendragtig volhard in die tempel en van huis tot huis brood gebreek en hulle voedsel met blydskap en eenvoudigheid van hart geniet,</a:t>
            </a:r>
          </a:p>
          <a:p>
            <a:pPr defTabSz="457200">
              <a:defRPr sz="4000">
                <a:solidFill>
                  <a:srgbClr val="FFFFFF"/>
                </a:solidFill>
                <a:latin typeface="Helvetica Neue"/>
                <a:ea typeface="Helvetica Neue"/>
                <a:cs typeface="Helvetica Neue"/>
                <a:sym typeface="Helvetica Neue"/>
              </a:defRPr>
            </a:pPr>
            <a:r>
              <a:t>47 terwyl hulle God geprys het en in guns was by die hele volk. En die Here het daagliks by die gemeente gevoeg die wat gered is.</a:t>
            </a:r>
          </a:p>
        </p:txBody>
      </p:sp>
      <p:sp>
        <p:nvSpPr>
          <p:cNvPr id="47" name="TextBox 2"/>
          <p:cNvSpPr txBox="1"/>
          <p:nvPr/>
        </p:nvSpPr>
        <p:spPr>
          <a:xfrm>
            <a:off x="197741" y="147299"/>
            <a:ext cx="1291379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254836">
              <a:defRPr b="1" sz="4400">
                <a:solidFill>
                  <a:srgbClr val="FFFFFF"/>
                </a:solidFill>
                <a:latin typeface="Trade Gothic LT Std Bold Conden"/>
                <a:ea typeface="Trade Gothic LT Std Bold Conden"/>
                <a:cs typeface="Trade Gothic LT Std Bold Conden"/>
                <a:sym typeface="Trade Gothic LT Std Bold Conden"/>
              </a:defRPr>
            </a:lvl1pPr>
          </a:lstStyle>
          <a:p>
            <a:pPr/>
            <a:r>
              <a:t>Hand 2:42-47 (AFR53)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0"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51" name="TextBox 9"/>
          <p:cNvSpPr txBox="1"/>
          <p:nvPr/>
        </p:nvSpPr>
        <p:spPr>
          <a:xfrm>
            <a:off x="529098" y="2723182"/>
            <a:ext cx="10811496" cy="34314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601578" indent="-601578" defTabSz="457200">
              <a:lnSpc>
                <a:spcPct val="110000"/>
              </a:lnSpc>
              <a:buSzPct val="100000"/>
              <a:buAutoNum type="arabicPeriod" startAt="1"/>
              <a:defRPr sz="4100">
                <a:solidFill>
                  <a:srgbClr val="FFFFFF"/>
                </a:solidFill>
                <a:latin typeface="Helvetica Neue"/>
                <a:ea typeface="Helvetica Neue"/>
                <a:cs typeface="Helvetica Neue"/>
                <a:sym typeface="Helvetica Neue"/>
              </a:defRPr>
            </a:pPr>
            <a:r>
              <a:t>Volhard in die leer van die apostels</a:t>
            </a:r>
          </a:p>
          <a:p>
            <a:pPr marL="601578" indent="-601578" defTabSz="457200">
              <a:lnSpc>
                <a:spcPct val="110000"/>
              </a:lnSpc>
              <a:buSzPct val="100000"/>
              <a:buAutoNum type="arabicPeriod" startAt="1"/>
              <a:defRPr sz="4100">
                <a:solidFill>
                  <a:srgbClr val="FFFFFF"/>
                </a:solidFill>
                <a:latin typeface="Helvetica Neue"/>
                <a:ea typeface="Helvetica Neue"/>
                <a:cs typeface="Helvetica Neue"/>
                <a:sym typeface="Helvetica Neue"/>
              </a:defRPr>
            </a:pPr>
            <a:r>
              <a:t>Gemeenskap</a:t>
            </a:r>
          </a:p>
          <a:p>
            <a:pPr marL="601578" indent="-601578" defTabSz="457200">
              <a:lnSpc>
                <a:spcPct val="110000"/>
              </a:lnSpc>
              <a:buSzPct val="100000"/>
              <a:buAutoNum type="arabicPeriod" startAt="1"/>
              <a:defRPr sz="4100">
                <a:solidFill>
                  <a:srgbClr val="FFFFFF"/>
                </a:solidFill>
                <a:latin typeface="Helvetica Neue"/>
                <a:ea typeface="Helvetica Neue"/>
                <a:cs typeface="Helvetica Neue"/>
                <a:sym typeface="Helvetica Neue"/>
              </a:defRPr>
            </a:pPr>
            <a:r>
              <a:t>Breking van brood</a:t>
            </a:r>
          </a:p>
          <a:p>
            <a:pPr marL="601578" indent="-601578" defTabSz="457200">
              <a:lnSpc>
                <a:spcPct val="110000"/>
              </a:lnSpc>
              <a:buSzPct val="100000"/>
              <a:buAutoNum type="arabicPeriod" startAt="1"/>
              <a:defRPr sz="4100">
                <a:solidFill>
                  <a:srgbClr val="FFFFFF"/>
                </a:solidFill>
                <a:latin typeface="Helvetica Neue"/>
                <a:ea typeface="Helvetica Neue"/>
                <a:cs typeface="Helvetica Neue"/>
                <a:sym typeface="Helvetica Neue"/>
              </a:defRPr>
            </a:pPr>
            <a:r>
              <a:t>Gebede</a:t>
            </a:r>
          </a:p>
          <a:p>
            <a:pPr marL="601578" indent="-601578" defTabSz="457200">
              <a:lnSpc>
                <a:spcPct val="110000"/>
              </a:lnSpc>
              <a:buSzPct val="100000"/>
              <a:buAutoNum type="arabicPeriod" startAt="1"/>
              <a:defRPr sz="4100">
                <a:solidFill>
                  <a:srgbClr val="FFFFFF"/>
                </a:solidFill>
                <a:latin typeface="Helvetica Neue"/>
                <a:ea typeface="Helvetica Neue"/>
                <a:cs typeface="Helvetica Neue"/>
                <a:sym typeface="Helvetica Neue"/>
              </a:defRPr>
            </a:pPr>
            <a:r>
              <a:t>Tempel bywoning / Stiltetyd</a:t>
            </a:r>
          </a:p>
        </p:txBody>
      </p:sp>
      <p:sp>
        <p:nvSpPr>
          <p:cNvPr id="52" name="TextBox 2"/>
          <p:cNvSpPr txBox="1"/>
          <p:nvPr/>
        </p:nvSpPr>
        <p:spPr>
          <a:xfrm>
            <a:off x="411312" y="1282159"/>
            <a:ext cx="9668143"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b="1" sz="4400">
                <a:solidFill>
                  <a:srgbClr val="FFFFFF"/>
                </a:solidFill>
                <a:latin typeface="Trade Gothic LT Std Bold Conden"/>
                <a:ea typeface="Trade Gothic LT Std Bold Conden"/>
                <a:cs typeface="Trade Gothic LT Std Bold Conden"/>
                <a:sym typeface="Trade Gothic LT Std Bold Conden"/>
              </a:defRPr>
            </a:pPr>
            <a:r>
              <a:t>Hand 2:42-47 </a:t>
            </a:r>
          </a:p>
          <a:p>
            <a:pPr defTabSz="1254836">
              <a:defRPr b="1" sz="4400">
                <a:solidFill>
                  <a:srgbClr val="FFFFFF"/>
                </a:solidFill>
                <a:latin typeface="Trade Gothic LT Std Bold Conden"/>
                <a:ea typeface="Trade Gothic LT Std Bold Conden"/>
                <a:cs typeface="Trade Gothic LT Std Bold Conden"/>
                <a:sym typeface="Trade Gothic LT Std Bold Conden"/>
              </a:defRPr>
            </a:pPr>
            <a:r>
              <a:t>Volhard: </a:t>
            </a:r>
          </a:p>
        </p:txBody>
      </p:sp>
      <p:sp>
        <p:nvSpPr>
          <p:cNvPr id="53" name="TextBox 28"/>
          <p:cNvSpPr txBox="1"/>
          <p:nvPr/>
        </p:nvSpPr>
        <p:spPr>
          <a:xfrm>
            <a:off x="1004186" y="215387"/>
            <a:ext cx="10140085" cy="90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60" sz="5300">
                <a:solidFill>
                  <a:srgbClr val="FFFFFF"/>
                </a:solidFill>
                <a:latin typeface="Trade Gothic LT Std Bold Conden"/>
                <a:ea typeface="Trade Gothic LT Std Bold Conden"/>
                <a:cs typeface="Trade Gothic LT Std Bold Conden"/>
                <a:sym typeface="Trade Gothic LT Std Bold Conden"/>
              </a:defRPr>
            </a:lvl1pPr>
          </a:lstStyle>
          <a:p>
            <a:pPr/>
            <a:r>
              <a:t>Gesonde Gewoontes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6" name="TextBox 2"/>
          <p:cNvSpPr txBox="1"/>
          <p:nvPr/>
        </p:nvSpPr>
        <p:spPr>
          <a:xfrm>
            <a:off x="268931" y="325471"/>
            <a:ext cx="12913791"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254836">
              <a:defRPr b="1" sz="4700">
                <a:solidFill>
                  <a:srgbClr val="FFFFFF"/>
                </a:solidFill>
                <a:latin typeface="Trade Gothic LT Std Bold Conden"/>
                <a:ea typeface="Trade Gothic LT Std Bold Conden"/>
                <a:cs typeface="Trade Gothic LT Std Bold Conden"/>
                <a:sym typeface="Trade Gothic LT Std Bold Conden"/>
              </a:defRPr>
            </a:lvl1pPr>
          </a:lstStyle>
          <a:p>
            <a:pPr/>
            <a:r>
              <a:t>Heb 10:24-25 (AFR53)</a:t>
            </a:r>
          </a:p>
        </p:txBody>
      </p:sp>
      <p:sp>
        <p:nvSpPr>
          <p:cNvPr id="57" name="TextBox 2"/>
          <p:cNvSpPr txBox="1"/>
          <p:nvPr/>
        </p:nvSpPr>
        <p:spPr>
          <a:xfrm>
            <a:off x="260348" y="1240993"/>
            <a:ext cx="11035277" cy="37348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4000">
                <a:solidFill>
                  <a:srgbClr val="FFFFFF"/>
                </a:solidFill>
                <a:latin typeface="Helvetica Neue"/>
                <a:ea typeface="Helvetica Neue"/>
                <a:cs typeface="Helvetica Neue"/>
                <a:sym typeface="Helvetica Neue"/>
              </a:defRPr>
            </a:pPr>
            <a:r>
              <a:t>24 en laat ons op mekaar ag gee om tot liefde en goeie werke aan te spoor;</a:t>
            </a:r>
          </a:p>
          <a:p>
            <a:pPr defTabSz="457200">
              <a:defRPr sz="4000">
                <a:solidFill>
                  <a:srgbClr val="FFFFFF"/>
                </a:solidFill>
                <a:latin typeface="Helvetica Neue"/>
                <a:ea typeface="Helvetica Neue"/>
                <a:cs typeface="Helvetica Neue"/>
                <a:sym typeface="Helvetica Neue"/>
              </a:defRPr>
            </a:pPr>
            <a:r>
              <a:t>25 en laat ons ons onderlinge byeenkoms nie versuim soos sommige die gewoonte het nie, maar laat ons mekaar vermaan, en dit des te meer namate julle die dag sien nader kom.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0" name="TextBox 2"/>
          <p:cNvSpPr txBox="1"/>
          <p:nvPr/>
        </p:nvSpPr>
        <p:spPr>
          <a:xfrm>
            <a:off x="463191" y="293689"/>
            <a:ext cx="14183596" cy="9347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600"/>
              </a:spcBef>
              <a:defRPr b="1" sz="5500">
                <a:solidFill>
                  <a:srgbClr val="FFFFFF"/>
                </a:solidFill>
                <a:latin typeface="Helvetica Neue"/>
                <a:ea typeface="Helvetica Neue"/>
                <a:cs typeface="Helvetica Neue"/>
                <a:sym typeface="Helvetica Neue"/>
              </a:defRPr>
            </a:lvl1pPr>
          </a:lstStyle>
          <a:p>
            <a:pPr>
              <a:defRPr b="0"/>
            </a:pPr>
            <a:r>
              <a:rPr b="1"/>
              <a:t>CSSS</a:t>
            </a:r>
          </a:p>
        </p:txBody>
      </p:sp>
      <p:sp>
        <p:nvSpPr>
          <p:cNvPr id="61" name="TextBox 2"/>
          <p:cNvSpPr txBox="1"/>
          <p:nvPr/>
        </p:nvSpPr>
        <p:spPr>
          <a:xfrm>
            <a:off x="352513" y="1574065"/>
            <a:ext cx="11178030" cy="43190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44500" indent="-444500" defTabSz="457200">
              <a:buSzPct val="100000"/>
              <a:buChar char="•"/>
              <a:defRPr sz="4000">
                <a:solidFill>
                  <a:srgbClr val="FFFFFF"/>
                </a:solidFill>
                <a:latin typeface="Helvetica Neue"/>
                <a:ea typeface="Helvetica Neue"/>
                <a:cs typeface="Helvetica Neue"/>
                <a:sym typeface="Helvetica Neue"/>
              </a:defRPr>
            </a:pPr>
            <a:r>
              <a:rPr b="1"/>
              <a:t>Church</a:t>
            </a:r>
            <a:endParaRPr b="1"/>
          </a:p>
          <a:p>
            <a:pPr marL="444500" indent="-444500" defTabSz="457200">
              <a:buSzPct val="100000"/>
              <a:buChar char="•"/>
              <a:defRPr sz="4000">
                <a:solidFill>
                  <a:srgbClr val="FFFFFF"/>
                </a:solidFill>
                <a:latin typeface="Helvetica Neue"/>
                <a:ea typeface="Helvetica Neue"/>
                <a:cs typeface="Helvetica Neue"/>
                <a:sym typeface="Helvetica Neue"/>
              </a:defRPr>
            </a:pPr>
            <a:r>
              <a:rPr b="1"/>
              <a:t>Small Group</a:t>
            </a:r>
            <a:endParaRPr b="1"/>
          </a:p>
          <a:p>
            <a:pPr marL="444500" indent="-444500" defTabSz="457200">
              <a:buSzPct val="100000"/>
              <a:buChar char="•"/>
              <a:defRPr sz="4000">
                <a:solidFill>
                  <a:srgbClr val="FFFFFF"/>
                </a:solidFill>
                <a:latin typeface="Helvetica Neue"/>
                <a:ea typeface="Helvetica Neue"/>
                <a:cs typeface="Helvetica Neue"/>
                <a:sym typeface="Helvetica Neue"/>
              </a:defRPr>
            </a:pPr>
            <a:r>
              <a:rPr b="1"/>
              <a:t>Self</a:t>
            </a:r>
            <a:endParaRPr b="1"/>
          </a:p>
          <a:p>
            <a:pPr marL="444500" indent="-444500" defTabSz="457200">
              <a:buSzPct val="100000"/>
              <a:buChar char="•"/>
              <a:defRPr sz="4000">
                <a:solidFill>
                  <a:srgbClr val="FFFFFF"/>
                </a:solidFill>
                <a:latin typeface="Helvetica Neue"/>
                <a:ea typeface="Helvetica Neue"/>
                <a:cs typeface="Helvetica Neue"/>
                <a:sym typeface="Helvetica Neue"/>
              </a:defRPr>
            </a:pPr>
            <a:r>
              <a:rPr b="1"/>
              <a:t>Serve</a:t>
            </a:r>
            <a:endParaRPr b="1"/>
          </a:p>
          <a:p>
            <a:pPr defTabSz="457200">
              <a:defRPr sz="2000">
                <a:solidFill>
                  <a:srgbClr val="FFFFFF"/>
                </a:solidFill>
                <a:latin typeface="Helvetica Neue"/>
                <a:ea typeface="Helvetica Neue"/>
                <a:cs typeface="Helvetica Neue"/>
                <a:sym typeface="Helvetica Neue"/>
              </a:defRPr>
            </a:pPr>
            <a:endParaRPr b="1"/>
          </a:p>
          <a:p>
            <a:pPr defTabSz="457200">
              <a:spcBef>
                <a:spcPts val="1600"/>
              </a:spcBef>
              <a:defRPr sz="4000">
                <a:solidFill>
                  <a:srgbClr val="FFFFFF"/>
                </a:solidFill>
                <a:latin typeface="Helvetica Neue"/>
                <a:ea typeface="Helvetica Neue"/>
                <a:cs typeface="Helvetica Neue"/>
                <a:sym typeface="Helvetica Neue"/>
              </a:defRPr>
            </a:pPr>
            <a:r>
              <a:rPr b="1"/>
              <a:t>Love God, Love People, Reach the World!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6" name="TextBox 2"/>
          <p:cNvSpPr txBox="1"/>
          <p:nvPr/>
        </p:nvSpPr>
        <p:spPr>
          <a:xfrm>
            <a:off x="67916" y="690832"/>
            <a:ext cx="12056168" cy="67218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600"/>
              </a:spcBef>
              <a:defRPr sz="3300">
                <a:solidFill>
                  <a:srgbClr val="FFFFFF"/>
                </a:solidFill>
                <a:latin typeface="Helvetica Neue"/>
                <a:ea typeface="Helvetica Neue"/>
                <a:cs typeface="Helvetica Neue"/>
                <a:sym typeface="Helvetica Neue"/>
              </a:defRPr>
            </a:lvl1pPr>
          </a:lstStyle>
          <a:p>
            <a:pPr/>
            <a:r>
              <a:t>17 Maar Moses se skoonvader sê vir hom: Die ding wat jy doen, is nie goed nie. 18Jy sal heeltemal uitgeput raak, jy sowel as hierdie volk wat by jou is. Want die saak is te swaar vir jou; jy kan dit nie alleen doen nie. 19Luister nou na my; ek sal jou raad gee, en God sal met jou wees. Wat jou betref, wees jy die verteenwoordiger van die volk by God en bring jy die sake voor God, 20en onderrig hulle in die insettinge en die wette, en maak hulle die weg bekend waarop hulle moet gaan, en die werk wat hulle moet doen. 21Maar kies jy uit die hele volk bekwame manne wat God vrees, betroubare manne wat onregverdige wins haat. En stel dié aan oor hulle: owerstes oor duisend, owerstes oor honderd, owerstes oor vyftig en owerstes oor tien;</a:t>
            </a:r>
          </a:p>
        </p:txBody>
      </p:sp>
      <p:sp>
        <p:nvSpPr>
          <p:cNvPr id="67" name="TextBox 2"/>
          <p:cNvSpPr txBox="1"/>
          <p:nvPr/>
        </p:nvSpPr>
        <p:spPr>
          <a:xfrm>
            <a:off x="62386" y="30990"/>
            <a:ext cx="12913791" cy="71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254836">
              <a:defRPr b="1" sz="4100">
                <a:solidFill>
                  <a:srgbClr val="FFFFFF"/>
                </a:solidFill>
                <a:latin typeface="Trade Gothic LT Std Bold Conden"/>
                <a:ea typeface="Trade Gothic LT Std Bold Conden"/>
                <a:cs typeface="Trade Gothic LT Std Bold Conden"/>
                <a:sym typeface="Trade Gothic LT Std Bold Conden"/>
              </a:defRPr>
            </a:lvl1pPr>
          </a:lstStyle>
          <a:p>
            <a:pPr/>
            <a:r>
              <a:t>Eksodus 18:17-21 (AFR53)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2" name="TextBox 2"/>
          <p:cNvSpPr txBox="1"/>
          <p:nvPr/>
        </p:nvSpPr>
        <p:spPr>
          <a:xfrm>
            <a:off x="265419" y="279142"/>
            <a:ext cx="12913791" cy="71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254836">
              <a:defRPr b="1" sz="4100">
                <a:solidFill>
                  <a:srgbClr val="FFFFFF"/>
                </a:solidFill>
                <a:latin typeface="Trade Gothic LT Std Bold Conden"/>
                <a:ea typeface="Trade Gothic LT Std Bold Conden"/>
                <a:cs typeface="Trade Gothic LT Std Bold Conden"/>
                <a:sym typeface="Trade Gothic LT Std Bold Conden"/>
              </a:defRPr>
            </a:lvl1pPr>
          </a:lstStyle>
          <a:p>
            <a:pPr/>
            <a:r>
              <a:t>Gal 5:13-14(AFR53)</a:t>
            </a:r>
          </a:p>
        </p:txBody>
      </p:sp>
      <p:sp>
        <p:nvSpPr>
          <p:cNvPr id="73" name="13Want julle is tot vryheid geroep, broeders; gebruik net nie julle vryheid as 'n aanleiding vir die vlees nie, maar dien mekaar deur die liefde.…"/>
          <p:cNvSpPr txBox="1"/>
          <p:nvPr/>
        </p:nvSpPr>
        <p:spPr>
          <a:xfrm>
            <a:off x="242929" y="1140085"/>
            <a:ext cx="10879781" cy="31252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4000">
                <a:solidFill>
                  <a:srgbClr val="FFFFFF"/>
                </a:solidFill>
                <a:latin typeface="Helvetica Neue"/>
                <a:ea typeface="Helvetica Neue"/>
                <a:cs typeface="Helvetica Neue"/>
                <a:sym typeface="Helvetica Neue"/>
              </a:defRPr>
            </a:pPr>
            <a:r>
              <a:t>13Want julle is tot vryheid geroep, broeders; gebruik net nie julle vryheid as 'n aanleiding vir die vlees nie, maar dien mekaar deur die liefde.</a:t>
            </a:r>
          </a:p>
          <a:p>
            <a:pPr defTabSz="457200">
              <a:defRPr sz="4000">
                <a:solidFill>
                  <a:srgbClr val="FFFFFF"/>
                </a:solidFill>
                <a:latin typeface="Helvetica Neue"/>
                <a:ea typeface="Helvetica Neue"/>
                <a:cs typeface="Helvetica Neue"/>
                <a:sym typeface="Helvetica Neue"/>
              </a:defRPr>
            </a:pPr>
            <a:r>
              <a:t>14 Want die hele wet word vervul in een woord, naamlik: Jy moet jou naaste liefhê soos jouself.</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6" name="TextBox 9"/>
          <p:cNvSpPr txBox="1"/>
          <p:nvPr/>
        </p:nvSpPr>
        <p:spPr>
          <a:xfrm>
            <a:off x="407471" y="1364803"/>
            <a:ext cx="11011207" cy="28602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30000"/>
              </a:lnSpc>
              <a:buSzPct val="100000"/>
              <a:buAutoNum type="arabicParenR" startAt="1"/>
              <a:defRPr sz="4000">
                <a:solidFill>
                  <a:srgbClr val="FFFFFF"/>
                </a:solidFill>
              </a:defRPr>
            </a:pPr>
            <a:r>
              <a:t>Het jy gesonde gewoontes, soos die eerste kerke gehad het?</a:t>
            </a:r>
          </a:p>
          <a:p>
            <a:pPr marL="785393" indent="-785393">
              <a:lnSpc>
                <a:spcPct val="130000"/>
              </a:lnSpc>
              <a:buSzPct val="100000"/>
              <a:buAutoNum type="arabicParenR" startAt="1"/>
              <a:defRPr sz="4000">
                <a:solidFill>
                  <a:srgbClr val="FFFFFF"/>
                </a:solidFill>
              </a:defRPr>
            </a:pPr>
            <a:r>
              <a:t>Is ek bereid dat die Here my verander, al moet ek iets prysgee?</a:t>
            </a:r>
          </a:p>
        </p:txBody>
      </p:sp>
      <p:sp>
        <p:nvSpPr>
          <p:cNvPr id="77"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8" name="Rectangle 4"/>
          <p:cNvSpPr/>
          <p:nvPr/>
        </p:nvSpPr>
        <p:spPr>
          <a:xfrm>
            <a:off x="-1" y="4472448"/>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9" name="a Longing for Jesus"/>
          <p:cNvSpPr txBox="1"/>
          <p:nvPr/>
        </p:nvSpPr>
        <p:spPr>
          <a:xfrm>
            <a:off x="655274" y="4098531"/>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Aksie Punt</a:t>
            </a:r>
          </a:p>
        </p:txBody>
      </p:sp>
      <p:sp>
        <p:nvSpPr>
          <p:cNvPr id="80" name="TextBox 9"/>
          <p:cNvSpPr txBox="1"/>
          <p:nvPr/>
        </p:nvSpPr>
        <p:spPr>
          <a:xfrm>
            <a:off x="362353" y="5404929"/>
            <a:ext cx="11101443" cy="1326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3" indent="-785393">
              <a:lnSpc>
                <a:spcPct val="130000"/>
              </a:lnSpc>
              <a:buSzPct val="100000"/>
              <a:buAutoNum type="arabicParenR" startAt="1"/>
              <a:defRPr sz="3800">
                <a:solidFill>
                  <a:srgbClr val="FFFFFF"/>
                </a:solidFill>
              </a:defRPr>
            </a:lvl1pPr>
          </a:lstStyle>
          <a:p>
            <a:pPr/>
            <a:r>
              <a:t>Bid teen enige ongesonde geestelike dissiplines in my wandel met Christus</a:t>
            </a:r>
          </a:p>
        </p:txBody>
      </p:sp>
      <p:sp>
        <p:nvSpPr>
          <p:cNvPr id="81" name="TextBox 28"/>
          <p:cNvSpPr txBox="1"/>
          <p:nvPr/>
        </p:nvSpPr>
        <p:spPr>
          <a:xfrm>
            <a:off x="1004186" y="215387"/>
            <a:ext cx="10140085" cy="90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60" sz="5300">
                <a:solidFill>
                  <a:srgbClr val="FFFFFF"/>
                </a:solidFill>
                <a:latin typeface="Trade Gothic LT Std Bold Conden"/>
                <a:ea typeface="Trade Gothic LT Std Bold Conden"/>
                <a:cs typeface="Trade Gothic LT Std Bold Conden"/>
                <a:sym typeface="Trade Gothic LT Std Bold Conden"/>
              </a:defRPr>
            </a:lvl1pPr>
          </a:lstStyle>
          <a:p>
            <a:pPr/>
            <a:r>
              <a:t>Gesonde Gewoontes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