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READ</a:t>
            </a: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READ</a:t>
            </a: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lnSpc>
                <a:spcPct val="117999"/>
              </a:lnSpc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lnSpc>
                <a:spcPct val="117999"/>
              </a:lnSpc>
              <a:defRPr sz="17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1025957" y="2570481"/>
            <a:ext cx="10140085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60" sz="5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Healthy Habits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407471" y="1364803"/>
            <a:ext cx="11011207" cy="2860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lvl1pPr>
            <a:lvl2pPr marL="785393" indent="-785393">
              <a:lnSpc>
                <a:spcPct val="130000"/>
              </a:lnSpc>
              <a:buSzPct val="100000"/>
              <a:buAutoNum type="arabicParenR" startAt="2"/>
              <a:defRPr sz="4000">
                <a:solidFill>
                  <a:srgbClr val="FFFFFF"/>
                </a:solidFill>
              </a:defRPr>
            </a:lvl2pPr>
          </a:lstStyle>
          <a:p>
            <a:pPr/>
            <a:r>
              <a:t>Do you have healthy habits, like the 1st churches had?</a:t>
            </a:r>
          </a:p>
          <a:p>
            <a:pPr lvl="1"/>
            <a:r>
              <a:t>Am I willing to change for Jesus, even if it means I have to give up some things?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Rectangle 4"/>
          <p:cNvSpPr/>
          <p:nvPr/>
        </p:nvSpPr>
        <p:spPr>
          <a:xfrm>
            <a:off x="-1" y="4472448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" name="a Longing for Jesus"/>
          <p:cNvSpPr txBox="1"/>
          <p:nvPr/>
        </p:nvSpPr>
        <p:spPr>
          <a:xfrm>
            <a:off x="655274" y="4098531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88" name="TextBox 9"/>
          <p:cNvSpPr txBox="1"/>
          <p:nvPr/>
        </p:nvSpPr>
        <p:spPr>
          <a:xfrm>
            <a:off x="407471" y="5359810"/>
            <a:ext cx="10794005" cy="132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3" indent="-785393">
              <a:lnSpc>
                <a:spcPct val="130000"/>
              </a:lnSpc>
              <a:buSzPct val="100000"/>
              <a:buAutoNum type="arabicParenR" startAt="1"/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Pray against any unhealthy spiritual disciplines in my walk with Christ</a:t>
            </a:r>
          </a:p>
        </p:txBody>
      </p:sp>
      <p:sp>
        <p:nvSpPr>
          <p:cNvPr id="89" name="TextBox 28"/>
          <p:cNvSpPr txBox="1"/>
          <p:nvPr/>
        </p:nvSpPr>
        <p:spPr>
          <a:xfrm>
            <a:off x="1004186" y="215387"/>
            <a:ext cx="10140085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60" sz="5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Healthy Habits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84062" y="969565"/>
            <a:ext cx="12023877" cy="6427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42 </a:t>
            </a:r>
            <a:r>
              <a:t>And they devoted themselves to the apostles' teaching and the fellowship, to the breaking of bread and the prayers. </a:t>
            </a:r>
            <a:r>
              <a:rPr b="1"/>
              <a:t>43 </a:t>
            </a:r>
            <a:r>
              <a:t>And awe came upon every soul, and many wonders and signs were being done through the apostles. </a:t>
            </a:r>
            <a:r>
              <a:rPr b="1"/>
              <a:t>44 </a:t>
            </a:r>
            <a:r>
              <a:t>And all who believed were together and had all things in common. </a:t>
            </a:r>
            <a:r>
              <a:rPr b="1"/>
              <a:t>45 </a:t>
            </a:r>
            <a:r>
              <a:t>And they were selling their possessions and belongings and distributing the proceeds to all, as any had need.</a:t>
            </a:r>
          </a:p>
        </p:txBody>
      </p:sp>
      <p:sp>
        <p:nvSpPr>
          <p:cNvPr id="41" name="TextBox 2"/>
          <p:cNvSpPr txBox="1"/>
          <p:nvPr/>
        </p:nvSpPr>
        <p:spPr>
          <a:xfrm>
            <a:off x="125410" y="241482"/>
            <a:ext cx="9764293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Acts 2:42-47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TextBox 2"/>
          <p:cNvSpPr txBox="1"/>
          <p:nvPr/>
        </p:nvSpPr>
        <p:spPr>
          <a:xfrm>
            <a:off x="258114" y="969565"/>
            <a:ext cx="10697493" cy="5182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46 </a:t>
            </a:r>
            <a:r>
              <a:t>And day by day, attending the temple together and breaking bread in their homes, they received their food with glad and generous hearts, </a:t>
            </a:r>
            <a:r>
              <a:rPr b="1"/>
              <a:t>47 </a:t>
            </a:r>
            <a:r>
              <a:t>praising God and having favor with all the people. And the Lord added to their number day by day those who were being saved.</a:t>
            </a:r>
          </a:p>
        </p:txBody>
      </p:sp>
      <p:sp>
        <p:nvSpPr>
          <p:cNvPr id="47" name="TextBox 2"/>
          <p:cNvSpPr txBox="1"/>
          <p:nvPr/>
        </p:nvSpPr>
        <p:spPr>
          <a:xfrm>
            <a:off x="197741" y="147299"/>
            <a:ext cx="7331285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Acts 2: 42-47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9"/>
          <p:cNvSpPr txBox="1"/>
          <p:nvPr/>
        </p:nvSpPr>
        <p:spPr>
          <a:xfrm>
            <a:off x="529098" y="2723182"/>
            <a:ext cx="10811496" cy="343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601578" indent="-601578" defTabSz="457200">
              <a:lnSpc>
                <a:spcPct val="110000"/>
              </a:lnSpc>
              <a:buSzPct val="100000"/>
              <a:buAutoNum type="arabicPeriod" startAt="1"/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Listen to teaching of the apostles</a:t>
            </a:r>
          </a:p>
          <a:p>
            <a:pPr marL="601578" indent="-601578" defTabSz="457200">
              <a:lnSpc>
                <a:spcPct val="110000"/>
              </a:lnSpc>
              <a:buSzPct val="100000"/>
              <a:buAutoNum type="arabicPeriod" startAt="1"/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Fellowship - sharing, really caring</a:t>
            </a:r>
          </a:p>
          <a:p>
            <a:pPr marL="601578" indent="-601578" defTabSz="457200">
              <a:lnSpc>
                <a:spcPct val="110000"/>
              </a:lnSpc>
              <a:buSzPct val="100000"/>
              <a:buAutoNum type="arabicPeriod" startAt="1"/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Breaking of Bread</a:t>
            </a:r>
          </a:p>
          <a:p>
            <a:pPr marL="601578" indent="-601578" defTabSz="457200">
              <a:lnSpc>
                <a:spcPct val="110000"/>
              </a:lnSpc>
              <a:buSzPct val="100000"/>
              <a:buAutoNum type="arabicPeriod" startAt="1"/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Praying</a:t>
            </a:r>
          </a:p>
          <a:p>
            <a:pPr marL="601578" indent="-601578" defTabSz="457200">
              <a:lnSpc>
                <a:spcPct val="110000"/>
              </a:lnSpc>
              <a:buSzPct val="100000"/>
              <a:buAutoNum type="arabicPeriod" startAt="1"/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Gathering in the temple. </a:t>
            </a:r>
          </a:p>
        </p:txBody>
      </p:sp>
      <p:sp>
        <p:nvSpPr>
          <p:cNvPr id="5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TextBox 2"/>
          <p:cNvSpPr txBox="1"/>
          <p:nvPr/>
        </p:nvSpPr>
        <p:spPr>
          <a:xfrm>
            <a:off x="411312" y="1282159"/>
            <a:ext cx="9668143" cy="143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Acts 2: 42-47 (ESV)  </a:t>
            </a:r>
          </a:p>
          <a:p>
            <a: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Devoted to: </a:t>
            </a:r>
          </a:p>
        </p:txBody>
      </p:sp>
      <p:sp>
        <p:nvSpPr>
          <p:cNvPr id="55" name="TextBox 28"/>
          <p:cNvSpPr txBox="1"/>
          <p:nvPr/>
        </p:nvSpPr>
        <p:spPr>
          <a:xfrm>
            <a:off x="1025957" y="215387"/>
            <a:ext cx="10140085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60" sz="53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Healthy Habits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extBox 2"/>
          <p:cNvSpPr txBox="1"/>
          <p:nvPr/>
        </p:nvSpPr>
        <p:spPr>
          <a:xfrm>
            <a:off x="282907" y="1263552"/>
            <a:ext cx="11035278" cy="396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24 </a:t>
            </a:r>
            <a:r>
              <a:t>And let us consider how to stir up one another to love and good works, </a:t>
            </a:r>
            <a:r>
              <a:rPr b="1"/>
              <a:t>25 </a:t>
            </a:r>
            <a:r>
              <a:t>not neglecting to meet together, as is the habit of some, but encouraging one another, and all the more as you see the Day drawing near.</a:t>
            </a:r>
          </a:p>
        </p:txBody>
      </p:sp>
      <p:sp>
        <p:nvSpPr>
          <p:cNvPr id="59" name="TextBox 2"/>
          <p:cNvSpPr txBox="1"/>
          <p:nvPr/>
        </p:nvSpPr>
        <p:spPr>
          <a:xfrm>
            <a:off x="268931" y="393149"/>
            <a:ext cx="1291379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Heb 10:24-25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578361" y="1424706"/>
            <a:ext cx="11035278" cy="369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4 P’s</a:t>
            </a:r>
            <a:endParaRPr b="1"/>
          </a:p>
          <a:p>
            <a:pPr marL="381000" indent="-381000" defTabSz="457200">
              <a:spcBef>
                <a:spcPts val="1600"/>
              </a:spcBef>
              <a:buSzPct val="100000"/>
              <a:buChar char="•"/>
              <a:defRPr sz="3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Preparation</a:t>
            </a:r>
            <a:endParaRPr b="1"/>
          </a:p>
          <a:p>
            <a:pPr marL="381000" indent="-381000" defTabSz="457200">
              <a:spcBef>
                <a:spcPts val="1600"/>
              </a:spcBef>
              <a:buSzPct val="100000"/>
              <a:buChar char="•"/>
              <a:defRPr sz="3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Presence</a:t>
            </a:r>
            <a:endParaRPr b="1"/>
          </a:p>
          <a:p>
            <a:pPr marL="381000" indent="-381000" defTabSz="457200">
              <a:spcBef>
                <a:spcPts val="1600"/>
              </a:spcBef>
              <a:buSzPct val="100000"/>
              <a:buChar char="•"/>
              <a:defRPr sz="3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Participation</a:t>
            </a:r>
            <a:endParaRPr b="1"/>
          </a:p>
          <a:p>
            <a:pPr marL="381000" indent="-381000" defTabSz="457200">
              <a:spcBef>
                <a:spcPts val="1600"/>
              </a:spcBef>
              <a:buSzPct val="100000"/>
              <a:buChar char="•"/>
              <a:defRPr sz="3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Perspective </a:t>
            </a:r>
          </a:p>
        </p:txBody>
      </p:sp>
      <p:sp>
        <p:nvSpPr>
          <p:cNvPr id="65" name="TextBox 2"/>
          <p:cNvSpPr txBox="1"/>
          <p:nvPr/>
        </p:nvSpPr>
        <p:spPr>
          <a:xfrm>
            <a:off x="268931" y="393149"/>
            <a:ext cx="1291379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Heb 10:24-25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2"/>
          <p:cNvSpPr txBox="1"/>
          <p:nvPr/>
        </p:nvSpPr>
        <p:spPr>
          <a:xfrm>
            <a:off x="463191" y="293689"/>
            <a:ext cx="14183596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600"/>
              </a:spcBef>
              <a:defRPr b="1" sz="5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b="0"/>
            </a:pPr>
            <a:r>
              <a:rPr b="1"/>
              <a:t>CSSS</a:t>
            </a:r>
          </a:p>
        </p:txBody>
      </p:sp>
      <p:sp>
        <p:nvSpPr>
          <p:cNvPr id="71" name="TextBox 2"/>
          <p:cNvSpPr txBox="1"/>
          <p:nvPr/>
        </p:nvSpPr>
        <p:spPr>
          <a:xfrm>
            <a:off x="352513" y="1574065"/>
            <a:ext cx="11178030" cy="4319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44500" indent="-444500" defTabSz="457200">
              <a:buSzPct val="100000"/>
              <a:buChar char="•"/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Church</a:t>
            </a:r>
            <a:endParaRPr b="1"/>
          </a:p>
          <a:p>
            <a:pPr marL="444500" indent="-444500" defTabSz="457200">
              <a:buSzPct val="100000"/>
              <a:buChar char="•"/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Small Group</a:t>
            </a:r>
            <a:endParaRPr b="1"/>
          </a:p>
          <a:p>
            <a:pPr marL="444500" indent="-444500" defTabSz="457200">
              <a:buSzPct val="100000"/>
              <a:buChar char="•"/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Self</a:t>
            </a:r>
            <a:endParaRPr b="1"/>
          </a:p>
          <a:p>
            <a:pPr marL="444500" indent="-444500" defTabSz="457200">
              <a:buSzPct val="100000"/>
              <a:buChar char="•"/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Serve</a:t>
            </a:r>
            <a:endParaRPr b="1"/>
          </a:p>
          <a:p>
            <a:pPr defTabSz="457200">
              <a:defRPr sz="2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/>
          </a:p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Love God, Love People, Reach the World!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TextBox 2"/>
          <p:cNvSpPr txBox="1"/>
          <p:nvPr/>
        </p:nvSpPr>
        <p:spPr>
          <a:xfrm>
            <a:off x="181901" y="781069"/>
            <a:ext cx="11495976" cy="677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3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17 “What you are doing is not good. </a:t>
            </a:r>
            <a:r>
              <a:rPr b="1"/>
              <a:t>18 </a:t>
            </a:r>
            <a:r>
              <a:t>You and the people with you will certainly wear yourselves out, for the thing is too heavy for you. You are not able to do it alone. </a:t>
            </a:r>
            <a:r>
              <a:rPr b="1"/>
              <a:t>19 </a:t>
            </a:r>
            <a:r>
              <a:t>Now obey my voice; I will give you advice, and God be with you! You shall represent the people before God and bring their cases to God, </a:t>
            </a:r>
            <a:r>
              <a:rPr b="1"/>
              <a:t>20 </a:t>
            </a:r>
            <a:r>
              <a:t>and you shall warn them about the statutes and the laws, and make them know the way in which they must walk and what they must do. </a:t>
            </a:r>
            <a:r>
              <a:rPr b="1"/>
              <a:t>21 </a:t>
            </a:r>
            <a:r>
              <a:t>Moreover, look for able men from all the people, men who fear God, who are trustworthy and hate a bribe, and place such men over the people as chiefs of thousands, of hundreds, of fifties, and of tens.</a:t>
            </a:r>
          </a:p>
        </p:txBody>
      </p:sp>
      <p:sp>
        <p:nvSpPr>
          <p:cNvPr id="77" name="TextBox 2"/>
          <p:cNvSpPr txBox="1"/>
          <p:nvPr/>
        </p:nvSpPr>
        <p:spPr>
          <a:xfrm>
            <a:off x="197741" y="76109"/>
            <a:ext cx="1291379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Exodus 18:17-21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2"/>
          <p:cNvSpPr txBox="1"/>
          <p:nvPr/>
        </p:nvSpPr>
        <p:spPr>
          <a:xfrm>
            <a:off x="253525" y="978035"/>
            <a:ext cx="11279915" cy="396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13 </a:t>
            </a:r>
            <a:r>
              <a:t>For you were called to freedom, brothers. Only do not use your freedom as an opportunity for the flesh, but through love serve one another. </a:t>
            </a:r>
            <a:r>
              <a:rPr b="1"/>
              <a:t>14 </a:t>
            </a:r>
            <a:r>
              <a:t>For the whole law is fulfilled in one word: “You shall love your neighbor as yourself.”</a:t>
            </a:r>
          </a:p>
        </p:txBody>
      </p:sp>
      <p:sp>
        <p:nvSpPr>
          <p:cNvPr id="81" name="TextBox 2"/>
          <p:cNvSpPr txBox="1"/>
          <p:nvPr/>
        </p:nvSpPr>
        <p:spPr>
          <a:xfrm>
            <a:off x="197741" y="76109"/>
            <a:ext cx="1291379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1254836">
              <a:defRPr b="1"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Gal 5:13-14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