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defRPr sz="20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defTabSz="457200">
              <a:lnSpc>
                <a:spcPct val="117999"/>
              </a:lnSpc>
              <a:defRPr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p>
            <a:pPr>
              <a:defRPr sz="20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942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81" sz="5600">
                <a:solidFill>
                  <a:srgbClr val="FFFFFF"/>
                </a:solidFill>
                <a:latin typeface="Trade Gothic LT Std Bold Conden"/>
                <a:ea typeface="Trade Gothic LT Std Bold Conden"/>
                <a:cs typeface="Trade Gothic LT Std Bold Conden"/>
                <a:sym typeface="Trade Gothic LT Std Bold Conden"/>
              </a:defRPr>
            </a:lvl1pPr>
          </a:lstStyle>
          <a:p>
            <a:pPr/>
            <a:r>
              <a:t>Titus 3:12-15</a:t>
            </a:r>
          </a:p>
        </p:txBody>
      </p:sp>
      <p:sp>
        <p:nvSpPr>
          <p:cNvPr id="38" name="TextBox 28"/>
          <p:cNvSpPr txBox="1"/>
          <p:nvPr/>
        </p:nvSpPr>
        <p:spPr>
          <a:xfrm>
            <a:off x="1025957" y="2939924"/>
            <a:ext cx="10140085"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60" sz="5300">
                <a:solidFill>
                  <a:srgbClr val="FFFFFF"/>
                </a:solidFill>
                <a:latin typeface="Trade Gothic LT Std Bold Conden"/>
                <a:ea typeface="Trade Gothic LT Std Bold Conden"/>
                <a:cs typeface="Trade Gothic LT Std Bold Conden"/>
                <a:sym typeface="Trade Gothic LT Std Bold Conden"/>
              </a:defRPr>
            </a:lvl1pPr>
          </a:lstStyle>
          <a:p>
            <a:pPr/>
            <a:r>
              <a:t>Spanwerk maak die plan werk</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1" name="TextBox 2"/>
          <p:cNvSpPr txBox="1"/>
          <p:nvPr/>
        </p:nvSpPr>
        <p:spPr>
          <a:xfrm>
            <a:off x="380030" y="855124"/>
            <a:ext cx="11431940" cy="5792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3800">
                <a:solidFill>
                  <a:srgbClr val="FFFFFF"/>
                </a:solidFill>
                <a:latin typeface="Helvetica Neue"/>
                <a:ea typeface="Helvetica Neue"/>
                <a:cs typeface="Helvetica Neue"/>
                <a:sym typeface="Helvetica Neue"/>
              </a:defRPr>
            </a:lvl1pPr>
          </a:lstStyle>
          <a:p>
            <a:pPr/>
            <a:r>
              <a:t>12 WANNEER ek Ártemas of Tíchikus na jou stuur, doen dan jou bes om na my te kom in Nikópolis, want ek het besluit om daar te oorwinter. 13Jy moet Senas, die wetgeleerde, en Apollos ywerig voorthelp, sodat dit hulle aan niks ontbreek nie. 14Ons mense moet ook leer om vir die noodsaaklike behoeftes goeie werke voor te staan, sodat hulle nie onvrugbaar mag wees nie. 15Almal wat saam met my is, groet jou. Groet die wat vir ons liefhet in die geloof. Die genade sy met julle almal! Amen.</a:t>
            </a:r>
          </a:p>
        </p:txBody>
      </p:sp>
      <p:sp>
        <p:nvSpPr>
          <p:cNvPr id="42" name="Titus 3:12-15 (AFR53)"/>
          <p:cNvSpPr txBox="1"/>
          <p:nvPr/>
        </p:nvSpPr>
        <p:spPr>
          <a:xfrm>
            <a:off x="402846" y="124190"/>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3:12-15 (AFR53)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5" name="TextBox 2"/>
          <p:cNvSpPr txBox="1"/>
          <p:nvPr/>
        </p:nvSpPr>
        <p:spPr>
          <a:xfrm>
            <a:off x="380030" y="988829"/>
            <a:ext cx="11431940" cy="23766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3800">
                <a:solidFill>
                  <a:srgbClr val="FFFFFF"/>
                </a:solidFill>
                <a:latin typeface="Helvetica Neue"/>
                <a:ea typeface="Helvetica Neue"/>
                <a:cs typeface="Helvetica Neue"/>
                <a:sym typeface="Helvetica Neue"/>
              </a:defRPr>
            </a:pPr>
            <a:r>
              <a:rPr b="1"/>
              <a:t> 9</a:t>
            </a:r>
            <a:r>
              <a:rPr b="1" sz="1400">
                <a:solidFill>
                  <a:srgbClr val="777A7B"/>
                </a:solidFill>
              </a:rPr>
              <a:t> </a:t>
            </a:r>
            <a:r>
              <a:t>En Hy het vir my gesê: My genade is vir jou genoeg, want my krag word in swakheid volbring. Baie liewer sal ek dus in my swakhede roem, sodat die krag van Christus in my kan woon.</a:t>
            </a:r>
          </a:p>
        </p:txBody>
      </p:sp>
      <p:sp>
        <p:nvSpPr>
          <p:cNvPr id="46" name="2 Kor 12:9 (AFR53)"/>
          <p:cNvSpPr txBox="1"/>
          <p:nvPr/>
        </p:nvSpPr>
        <p:spPr>
          <a:xfrm>
            <a:off x="402846" y="195380"/>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Kor 12:9 (AFR53)</a:t>
            </a:r>
          </a:p>
        </p:txBody>
      </p:sp>
      <p:sp>
        <p:nvSpPr>
          <p:cNvPr id="47" name="Fil 4:13 (AFR53)"/>
          <p:cNvSpPr txBox="1"/>
          <p:nvPr/>
        </p:nvSpPr>
        <p:spPr>
          <a:xfrm>
            <a:off x="402846" y="3680114"/>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Fil 4:13 (AFR53)</a:t>
            </a:r>
          </a:p>
        </p:txBody>
      </p:sp>
      <p:sp>
        <p:nvSpPr>
          <p:cNvPr id="48" name="TextBox 2"/>
          <p:cNvSpPr txBox="1"/>
          <p:nvPr/>
        </p:nvSpPr>
        <p:spPr>
          <a:xfrm>
            <a:off x="332570" y="4498282"/>
            <a:ext cx="10808469" cy="12209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3800">
                <a:solidFill>
                  <a:srgbClr val="FFFFFF"/>
                </a:solidFill>
                <a:latin typeface="Helvetica Neue"/>
                <a:ea typeface="Helvetica Neue"/>
                <a:cs typeface="Helvetica Neue"/>
                <a:sym typeface="Helvetica Neue"/>
              </a:defRPr>
            </a:lvl1pPr>
          </a:lstStyle>
          <a:p>
            <a:pPr/>
            <a:r>
              <a:t>13 Ek is tot alles in staat deur Christus wat my krag gee.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1" name="TextBox 9"/>
          <p:cNvSpPr txBox="1"/>
          <p:nvPr/>
        </p:nvSpPr>
        <p:spPr>
          <a:xfrm>
            <a:off x="668481" y="1749898"/>
            <a:ext cx="10811495" cy="14665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400">
                <a:solidFill>
                  <a:srgbClr val="FFFFFF"/>
                </a:solidFill>
              </a:defRPr>
            </a:lvl1pPr>
          </a:lstStyle>
          <a:p>
            <a:pPr/>
            <a:r>
              <a:t>Elke lid van die kerk moet hul diens aan God se koninkryk bring</a:t>
            </a:r>
          </a:p>
        </p:txBody>
      </p:sp>
      <p:sp>
        <p:nvSpPr>
          <p:cNvPr id="52"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53" name="TextBox 28"/>
          <p:cNvSpPr txBox="1"/>
          <p:nvPr/>
        </p:nvSpPr>
        <p:spPr>
          <a:xfrm>
            <a:off x="537844" y="278887"/>
            <a:ext cx="10794004" cy="77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06" sz="4500">
                <a:solidFill>
                  <a:srgbClr val="FFFFFF"/>
                </a:solidFill>
                <a:latin typeface="Trade Gothic LT Std Bold Conden"/>
                <a:ea typeface="Trade Gothic LT Std Bold Conden"/>
                <a:cs typeface="Trade Gothic LT Std Bold Conden"/>
                <a:sym typeface="Trade Gothic LT Std Bold Conden"/>
              </a:defRPr>
            </a:lvl1pPr>
          </a:lstStyle>
          <a:p>
            <a:pPr/>
            <a:r>
              <a:t>Spanwerk maak die plan werk</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8" name="TextBox 9"/>
          <p:cNvSpPr txBox="1"/>
          <p:nvPr/>
        </p:nvSpPr>
        <p:spPr>
          <a:xfrm>
            <a:off x="668481" y="1749898"/>
            <a:ext cx="10811495" cy="37415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400">
                <a:solidFill>
                  <a:srgbClr val="FFFFFF"/>
                </a:solidFill>
              </a:defRPr>
            </a:pPr>
            <a:r>
              <a:t>Elke lid van die kerk moet hul diens aan God se koninkryk bring</a:t>
            </a:r>
          </a:p>
          <a:p>
            <a:pPr marL="785394" indent="-785394">
              <a:lnSpc>
                <a:spcPct val="120000"/>
              </a:lnSpc>
              <a:buSzPct val="100000"/>
              <a:buAutoNum type="arabicParenR" startAt="1"/>
              <a:defRPr sz="4400">
                <a:solidFill>
                  <a:srgbClr val="FFFFFF"/>
                </a:solidFill>
              </a:defRPr>
            </a:pPr>
            <a:r>
              <a:t>Deel van ons roeping is om diep verhoudings te bou en gemeenskap met mekaar te hê</a:t>
            </a:r>
          </a:p>
        </p:txBody>
      </p:sp>
      <p:sp>
        <p:nvSpPr>
          <p:cNvPr id="59"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60" name="TextBox 28"/>
          <p:cNvSpPr txBox="1"/>
          <p:nvPr/>
        </p:nvSpPr>
        <p:spPr>
          <a:xfrm>
            <a:off x="537844" y="278887"/>
            <a:ext cx="10794004" cy="77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06" sz="4500">
                <a:solidFill>
                  <a:srgbClr val="FFFFFF"/>
                </a:solidFill>
                <a:latin typeface="Trade Gothic LT Std Bold Conden"/>
                <a:ea typeface="Trade Gothic LT Std Bold Conden"/>
                <a:cs typeface="Trade Gothic LT Std Bold Conden"/>
                <a:sym typeface="Trade Gothic LT Std Bold Conden"/>
              </a:defRPr>
            </a:lvl1pPr>
          </a:lstStyle>
          <a:p>
            <a:pPr/>
            <a:r>
              <a:t>Spanwerk maak die plan werk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3" name="TextBox 2"/>
          <p:cNvSpPr txBox="1"/>
          <p:nvPr/>
        </p:nvSpPr>
        <p:spPr>
          <a:xfrm>
            <a:off x="252745" y="823526"/>
            <a:ext cx="11686510" cy="6085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3600">
                <a:solidFill>
                  <a:srgbClr val="FFFFFF"/>
                </a:solidFill>
                <a:latin typeface="Helvetica Neue"/>
                <a:ea typeface="Helvetica Neue"/>
                <a:cs typeface="Helvetica Neue"/>
                <a:sym typeface="Helvetica Neue"/>
              </a:defRPr>
            </a:lvl1pPr>
          </a:lstStyle>
          <a:p>
            <a:pPr/>
            <a:r>
              <a:t>42En hulle het volhard in die leer van die apostels en in die gemeenskap en in die breking van die brood en in die gebede. 43En vrees het op elkeen gekom, en baie wonders en tekens het deur die apostels plaasgevind. 44En almal wat gelowig geword het, was bymekaar, en het alles gemeenskaplik besit. 45En hulle eiendomme en besittings het hulle verkoop en die opbrings onder almal verdeel, volgens wat elkeen nodig gehad het. 46En dag vir dag het hulle eendragtig volhard in die tempel en van huis tot huis brood gebreek en hulle voedsel met blydskap en eenvoudigheid van hart geniet,</a:t>
            </a:r>
          </a:p>
        </p:txBody>
      </p:sp>
      <p:sp>
        <p:nvSpPr>
          <p:cNvPr id="64" name="Hand 2:42-46 (AFR53)"/>
          <p:cNvSpPr txBox="1"/>
          <p:nvPr/>
        </p:nvSpPr>
        <p:spPr>
          <a:xfrm>
            <a:off x="189275" y="76729"/>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Hand 2:42-46 (AFR53)</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9" name="TextBox 2"/>
          <p:cNvSpPr txBox="1"/>
          <p:nvPr/>
        </p:nvSpPr>
        <p:spPr>
          <a:xfrm>
            <a:off x="380030" y="855124"/>
            <a:ext cx="11431940" cy="5792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3800">
                <a:solidFill>
                  <a:srgbClr val="FFFFFF"/>
                </a:solidFill>
                <a:latin typeface="Helvetica Neue"/>
                <a:ea typeface="Helvetica Neue"/>
                <a:cs typeface="Helvetica Neue"/>
                <a:sym typeface="Helvetica Neue"/>
              </a:defRPr>
            </a:lvl1pPr>
          </a:lstStyle>
          <a:p>
            <a:pPr/>
            <a:r>
              <a:t>12WANNEER ek Ártemas of Tíchikus na jou stuur, doen dan jou bes om na my te kom in Nikópolis, want ek het besluit om daar te oorwinter. 13Jy moet Senas, die wetgeleerde, en Apollos ywerig voorthelp, sodat dit hulle aan niks ontbreek nie. 14Ons mense moet ook leer om vir die noodsaaklike behoeftes goeie werke voor te staan, sodat hulle nie onvrugbaar mag wees nie. 15Almal wat saam met my is, groet jou. Groet die wat vir ons liefhet in die geloof. Die genade sy met julle almal! Amen.</a:t>
            </a:r>
          </a:p>
        </p:txBody>
      </p:sp>
      <p:sp>
        <p:nvSpPr>
          <p:cNvPr id="70" name="Titus 3:12-15 (AFR53)"/>
          <p:cNvSpPr txBox="1"/>
          <p:nvPr/>
        </p:nvSpPr>
        <p:spPr>
          <a:xfrm>
            <a:off x="402846" y="124190"/>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3:12-15 (AFR53)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5" name="TextBox 9"/>
          <p:cNvSpPr txBox="1"/>
          <p:nvPr/>
        </p:nvSpPr>
        <p:spPr>
          <a:xfrm>
            <a:off x="407471" y="1483657"/>
            <a:ext cx="11011207" cy="21222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30000"/>
              </a:lnSpc>
              <a:buSzPct val="100000"/>
              <a:buAutoNum type="arabicParenR" startAt="1"/>
              <a:defRPr sz="4000">
                <a:solidFill>
                  <a:srgbClr val="FFFFFF"/>
                </a:solidFill>
              </a:defRPr>
            </a:pPr>
            <a:r>
              <a:t>Hoe lyk jou diens aan die koninkryk en die buitewêreld die afgelope tyd?</a:t>
            </a:r>
          </a:p>
          <a:p>
            <a:pPr marL="785393" indent="-785393">
              <a:lnSpc>
                <a:spcPct val="130000"/>
              </a:lnSpc>
              <a:buSzPct val="100000"/>
              <a:buAutoNum type="arabicParenR" startAt="1"/>
              <a:defRPr sz="4000">
                <a:solidFill>
                  <a:srgbClr val="FFFFFF"/>
                </a:solidFill>
              </a:defRPr>
            </a:pPr>
            <a:r>
              <a:t>Bou jy doelbewus diep verhoudings?</a:t>
            </a:r>
          </a:p>
        </p:txBody>
      </p:sp>
      <p:sp>
        <p:nvSpPr>
          <p:cNvPr id="76"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7" name="Rectangle 4"/>
          <p:cNvSpPr/>
          <p:nvPr/>
        </p:nvSpPr>
        <p:spPr>
          <a:xfrm>
            <a:off x="-21772" y="3760544"/>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8" name="a Longing for Jesus"/>
          <p:cNvSpPr txBox="1"/>
          <p:nvPr/>
        </p:nvSpPr>
        <p:spPr>
          <a:xfrm>
            <a:off x="655274" y="3386628"/>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Aksie Punte</a:t>
            </a:r>
          </a:p>
        </p:txBody>
      </p:sp>
      <p:sp>
        <p:nvSpPr>
          <p:cNvPr id="79" name="TextBox 9"/>
          <p:cNvSpPr txBox="1"/>
          <p:nvPr/>
        </p:nvSpPr>
        <p:spPr>
          <a:xfrm>
            <a:off x="507327" y="4762789"/>
            <a:ext cx="11177346" cy="20112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4000">
                <a:solidFill>
                  <a:srgbClr val="FFFFFF"/>
                </a:solidFill>
              </a:defRPr>
            </a:pPr>
            <a:r>
              <a:t>Bid tot God vir diensbaarheid</a:t>
            </a:r>
          </a:p>
          <a:p>
            <a:pPr marL="785393" indent="-785393">
              <a:lnSpc>
                <a:spcPct val="120000"/>
              </a:lnSpc>
              <a:buSzPct val="100000"/>
              <a:buAutoNum type="arabicParenR" startAt="1"/>
              <a:defRPr sz="4000">
                <a:solidFill>
                  <a:srgbClr val="FFFFFF"/>
                </a:solidFill>
              </a:defRPr>
            </a:pPr>
            <a:r>
              <a:t>Bid vir diep verhoudings om te vestig in ons lewe</a:t>
            </a:r>
          </a:p>
        </p:txBody>
      </p:sp>
      <p:sp>
        <p:nvSpPr>
          <p:cNvPr id="80" name="TextBox 28"/>
          <p:cNvSpPr txBox="1"/>
          <p:nvPr/>
        </p:nvSpPr>
        <p:spPr>
          <a:xfrm>
            <a:off x="537844" y="278887"/>
            <a:ext cx="10794004" cy="77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06" sz="4500">
                <a:solidFill>
                  <a:srgbClr val="FFFFFF"/>
                </a:solidFill>
                <a:latin typeface="Trade Gothic LT Std Bold Conden"/>
                <a:ea typeface="Trade Gothic LT Std Bold Conden"/>
                <a:cs typeface="Trade Gothic LT Std Bold Conden"/>
                <a:sym typeface="Trade Gothic LT Std Bold Conden"/>
              </a:defRPr>
            </a:lvl1pPr>
          </a:lstStyle>
          <a:p>
            <a:pPr/>
            <a:r>
              <a:t>Spanwerk maak die plan werk</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83"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84"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