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0"/>
          <p:cNvSpPr/>
          <p:nvPr/>
        </p:nvSpPr>
        <p:spPr>
          <a:xfrm>
            <a:off x="-156520" y="-142104"/>
            <a:ext cx="12505040" cy="7142206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9871" y="4588931"/>
            <a:ext cx="1092131" cy="211666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8"/>
          <p:cNvSpPr txBox="1"/>
          <p:nvPr/>
        </p:nvSpPr>
        <p:spPr>
          <a:xfrm>
            <a:off x="698998" y="2106931"/>
            <a:ext cx="10794004" cy="179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Matt 18:15-20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Church Discipline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TextBox 2"/>
          <p:cNvSpPr txBox="1"/>
          <p:nvPr/>
        </p:nvSpPr>
        <p:spPr>
          <a:xfrm>
            <a:off x="512994" y="1223373"/>
            <a:ext cx="11166012" cy="278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17</a:t>
            </a:r>
            <a:r>
              <a:rPr baseline="31999" u="sng"/>
              <a:t> </a:t>
            </a:r>
            <a:r>
              <a:rPr b="1" u="sng"/>
              <a:t>If he refuses to listen</a:t>
            </a:r>
            <a:r>
              <a:t> to them, tell it to the church. </a:t>
            </a:r>
            <a:r>
              <a:rPr b="1" u="sng"/>
              <a:t>And if he refuses to listen</a:t>
            </a:r>
            <a:r>
              <a:t> even to the church, </a:t>
            </a:r>
            <a:r>
              <a:rPr b="1" u="sng"/>
              <a:t>let him be to you as a Gentile and a tax collector</a:t>
            </a:r>
            <a:r>
              <a:t>.</a:t>
            </a:r>
          </a:p>
        </p:txBody>
      </p:sp>
      <p:sp>
        <p:nvSpPr>
          <p:cNvPr id="75" name="Matt 18:17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Matt 18:17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8" name="TextBox 2"/>
          <p:cNvSpPr txBox="1"/>
          <p:nvPr/>
        </p:nvSpPr>
        <p:spPr>
          <a:xfrm>
            <a:off x="512994" y="1299785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5 </a:t>
            </a:r>
            <a:r>
              <a:t>you are to deliver this man to Satan for the destruction of the flesh, </a:t>
            </a:r>
            <a:r>
              <a:rPr b="1" u="sng"/>
              <a:t>so that his spirit may be saved in the day of the Lord</a:t>
            </a:r>
            <a:r>
              <a:t>. </a:t>
            </a:r>
            <a:r>
              <a:rPr b="1" baseline="31999"/>
              <a:t>6 </a:t>
            </a:r>
            <a:r>
              <a:t>Your boasting is not good. Do you not know that </a:t>
            </a:r>
            <a:r>
              <a:rPr b="1" u="sng"/>
              <a:t>a little leaven leavens the whole lump</a:t>
            </a:r>
            <a:r>
              <a:t>?</a:t>
            </a:r>
          </a:p>
        </p:txBody>
      </p:sp>
      <p:sp>
        <p:nvSpPr>
          <p:cNvPr id="79" name="1 Cor 5:4-6 (ESV)"/>
          <p:cNvSpPr txBox="1"/>
          <p:nvPr/>
        </p:nvSpPr>
        <p:spPr>
          <a:xfrm>
            <a:off x="341235" y="254150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1 Cor 5:4-6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3" name="TextBox 9"/>
          <p:cNvSpPr txBox="1"/>
          <p:nvPr/>
        </p:nvSpPr>
        <p:spPr>
          <a:xfrm>
            <a:off x="690252" y="1803616"/>
            <a:ext cx="10811496" cy="3364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Church discipline is commanded by God.</a:t>
            </a:r>
          </a:p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3900">
                <a:solidFill>
                  <a:srgbClr val="FFFFFF"/>
                </a:solidFill>
              </a:defRPr>
            </a:pPr>
            <a:r>
              <a:t>Church discipline is inevitable in a fallen world.</a:t>
            </a:r>
            <a:r>
              <a:t>	</a:t>
            </a:r>
          </a:p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3900">
                <a:solidFill>
                  <a:srgbClr val="FFFFFF"/>
                </a:solidFill>
              </a:defRPr>
            </a:pPr>
            <a:r>
              <a:t>Church discipline is for the good of the believer and the body.</a:t>
            </a:r>
          </a:p>
        </p:txBody>
      </p:sp>
      <p:sp>
        <p:nvSpPr>
          <p:cNvPr id="84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b="1" spc="285" sz="42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Church Discipline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8" name="TextBox 9"/>
          <p:cNvSpPr txBox="1"/>
          <p:nvPr/>
        </p:nvSpPr>
        <p:spPr>
          <a:xfrm>
            <a:off x="628503" y="1558588"/>
            <a:ext cx="10934994" cy="4637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3900">
                <a:solidFill>
                  <a:srgbClr val="FFFFFF"/>
                </a:solidFill>
              </a:defRPr>
            </a:pPr>
            <a:r>
              <a:t>Church discipline is commanded by God.</a:t>
            </a:r>
          </a:p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3900">
                <a:solidFill>
                  <a:srgbClr val="FFFFFF"/>
                </a:solidFill>
              </a:defRPr>
            </a:pPr>
            <a:r>
              <a:t>Church discipline is inevitable in a fallen world.</a:t>
            </a:r>
            <a:r>
              <a:t>	</a:t>
            </a:r>
          </a:p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3900">
                <a:solidFill>
                  <a:srgbClr val="FFFFFF"/>
                </a:solidFill>
              </a:defRPr>
            </a:pPr>
            <a:r>
              <a:t>Church discipline is for the good of the believer and the body.</a:t>
            </a:r>
          </a:p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3900">
                <a:solidFill>
                  <a:srgbClr val="FFFFFF"/>
                </a:solidFill>
              </a:defRPr>
            </a:pPr>
            <a:r>
              <a:t>Church discipline helps us stay focused on following Jesus.</a:t>
            </a:r>
          </a:p>
        </p:txBody>
      </p:sp>
      <p:sp>
        <p:nvSpPr>
          <p:cNvPr id="89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b="1" spc="285" sz="42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Church Discipline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2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9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564" y="240687"/>
            <a:ext cx="8934872" cy="452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57842">
            <a:off x="849468" y="1764026"/>
            <a:ext cx="10425389" cy="451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TextBox 2"/>
          <p:cNvSpPr txBox="1"/>
          <p:nvPr/>
        </p:nvSpPr>
        <p:spPr>
          <a:xfrm>
            <a:off x="512994" y="1223373"/>
            <a:ext cx="1116601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15 </a:t>
            </a:r>
            <a:r>
              <a:t>“If your brother sins against you, go and tell him his fault, between you and him alone. If he listens to you, you have gained your brother. </a:t>
            </a:r>
            <a:r>
              <a:rPr b="1" baseline="31999"/>
              <a:t>16 </a:t>
            </a:r>
            <a:r>
              <a:t>But if he does not listen, take one or two others along with you, that every charge may be established by the evidence of two or three witnesses.</a:t>
            </a:r>
          </a:p>
        </p:txBody>
      </p:sp>
      <p:sp>
        <p:nvSpPr>
          <p:cNvPr id="41" name="Matt 18:15-20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Matt 18:15-20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" name="TextBox 2"/>
          <p:cNvSpPr txBox="1"/>
          <p:nvPr/>
        </p:nvSpPr>
        <p:spPr>
          <a:xfrm>
            <a:off x="512994" y="1223373"/>
            <a:ext cx="1116601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17 </a:t>
            </a:r>
            <a:r>
              <a:t>If he refuses to listen to them, tell it to the church. And if he refuses to listen even to the church, let him be to you as a Gentile and a tax collector. </a:t>
            </a:r>
            <a:r>
              <a:rPr b="1" baseline="31999"/>
              <a:t>18 </a:t>
            </a:r>
            <a:r>
              <a:t>Truly, I say to you, whatever you bind on earth shall be bound in heaven, and whatever you loose on earth shall be loosed in heaven.</a:t>
            </a:r>
          </a:p>
        </p:txBody>
      </p:sp>
      <p:sp>
        <p:nvSpPr>
          <p:cNvPr id="45" name="Matt 18:15-20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Matt 18:15-20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" name="TextBox 2"/>
          <p:cNvSpPr txBox="1"/>
          <p:nvPr/>
        </p:nvSpPr>
        <p:spPr>
          <a:xfrm>
            <a:off x="512994" y="1223373"/>
            <a:ext cx="11166012" cy="345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19 </a:t>
            </a:r>
            <a:r>
              <a:t>Again I say to you, if two of you agree on earth about anything they ask, it will be done for them by my Father in heaven. </a:t>
            </a:r>
            <a:r>
              <a:rPr b="1" baseline="31999"/>
              <a:t>20 </a:t>
            </a:r>
            <a:r>
              <a:t>For where two or three are gathered in my name, there am I among them.”</a:t>
            </a:r>
          </a:p>
        </p:txBody>
      </p:sp>
      <p:sp>
        <p:nvSpPr>
          <p:cNvPr id="49" name="Matt 18:15-20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Matt 18:15-20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" name="TextBox 9"/>
          <p:cNvSpPr txBox="1"/>
          <p:nvPr/>
        </p:nvSpPr>
        <p:spPr>
          <a:xfrm>
            <a:off x="690252" y="1803616"/>
            <a:ext cx="10811496" cy="683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Church discipline is commanded by God.</a:t>
            </a:r>
          </a:p>
        </p:txBody>
      </p:sp>
      <p:sp>
        <p:nvSpPr>
          <p:cNvPr id="54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b="1" spc="285" sz="42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Church Discipline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7" name="TextBox 2"/>
          <p:cNvSpPr txBox="1"/>
          <p:nvPr/>
        </p:nvSpPr>
        <p:spPr>
          <a:xfrm>
            <a:off x="512994" y="1223373"/>
            <a:ext cx="11166012" cy="3456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21 </a:t>
            </a:r>
            <a:r>
              <a:t>Then Peter came up and said to him, “Lord, how often will my brother sin against me, and I forgive him? As many as seven times?” </a:t>
            </a:r>
            <a:r>
              <a:rPr b="1" baseline="31999"/>
              <a:t>22 </a:t>
            </a:r>
            <a:r>
              <a:t>Jesus said to him, “I do not say to you seven times, but seventy-seven times.</a:t>
            </a:r>
          </a:p>
        </p:txBody>
      </p:sp>
      <p:sp>
        <p:nvSpPr>
          <p:cNvPr id="58" name="Matt 18:21-22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Matt 18:21-22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2" name="TextBox 9"/>
          <p:cNvSpPr txBox="1"/>
          <p:nvPr/>
        </p:nvSpPr>
        <p:spPr>
          <a:xfrm>
            <a:off x="690252" y="1803616"/>
            <a:ext cx="10811496" cy="2029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Church discipline is commanded by God.</a:t>
            </a:r>
          </a:p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3900">
                <a:solidFill>
                  <a:srgbClr val="FFFFFF"/>
                </a:solidFill>
              </a:defRPr>
            </a:pPr>
            <a:r>
              <a:t>Church discipline is inevitable in a fallen world.</a:t>
            </a:r>
            <a:r>
              <a:t>	</a:t>
            </a:r>
          </a:p>
        </p:txBody>
      </p:sp>
      <p:sp>
        <p:nvSpPr>
          <p:cNvPr id="63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b="1" spc="285" sz="42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Church Discipline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TextBox 2"/>
          <p:cNvSpPr txBox="1"/>
          <p:nvPr/>
        </p:nvSpPr>
        <p:spPr>
          <a:xfrm>
            <a:off x="512994" y="1223373"/>
            <a:ext cx="11166012" cy="278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15 </a:t>
            </a:r>
            <a:r>
              <a:t>“If your brother sins against you, go and tell him his fault, between you and him alone. </a:t>
            </a:r>
            <a:r>
              <a:rPr b="1" u="sng"/>
              <a:t>If</a:t>
            </a:r>
            <a:r>
              <a:t> he listens to you, you have gained your brother.</a:t>
            </a:r>
          </a:p>
        </p:txBody>
      </p:sp>
      <p:sp>
        <p:nvSpPr>
          <p:cNvPr id="67" name="Matt 18:15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Matt 18:15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0" name="TextBox 2"/>
          <p:cNvSpPr txBox="1"/>
          <p:nvPr/>
        </p:nvSpPr>
        <p:spPr>
          <a:xfrm>
            <a:off x="512994" y="1223373"/>
            <a:ext cx="11166012" cy="278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16 </a:t>
            </a:r>
            <a:r>
              <a:rPr b="1" u="sng"/>
              <a:t>But if he does not listen</a:t>
            </a:r>
            <a:r>
              <a:t>, take one or two others along with you, that every charge may be established by the evidence of two or three witnesses.</a:t>
            </a:r>
          </a:p>
        </p:txBody>
      </p:sp>
      <p:sp>
        <p:nvSpPr>
          <p:cNvPr id="71" name="Matt 18:16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Matt 18:16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