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2644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3:3-7 </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Part 3:The Holy Spirit and Grace richly poured out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4" name="TextBox 2"/>
          <p:cNvSpPr txBox="1"/>
          <p:nvPr/>
        </p:nvSpPr>
        <p:spPr>
          <a:xfrm>
            <a:off x="512994" y="1223373"/>
            <a:ext cx="11166012" cy="211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7 </a:t>
            </a:r>
            <a:r>
              <a:rPr b="1" u="sng"/>
              <a:t>so that being justified by his grace</a:t>
            </a:r>
            <a:r>
              <a:t> we might become heirs according to the hope of eternal life.</a:t>
            </a:r>
          </a:p>
        </p:txBody>
      </p:sp>
      <p:sp>
        <p:nvSpPr>
          <p:cNvPr id="75" name="Titus 3:7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3:7 (ESV)</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8"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9" name="TextBox 9"/>
          <p:cNvSpPr txBox="1"/>
          <p:nvPr/>
        </p:nvSpPr>
        <p:spPr>
          <a:xfrm>
            <a:off x="690252" y="1803616"/>
            <a:ext cx="10811496" cy="2139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God has poured out the Holy Spirit on us abundantly as a gift of His grace. </a:t>
            </a:r>
          </a:p>
          <a:p>
            <a:pPr marL="785394" indent="-785394">
              <a:lnSpc>
                <a:spcPct val="120000"/>
              </a:lnSpc>
              <a:buSzPct val="100000"/>
              <a:buAutoNum type="arabicParenR" startAt="1"/>
              <a:defRPr sz="4200">
                <a:solidFill>
                  <a:srgbClr val="FFFFFF"/>
                </a:solidFill>
              </a:defRPr>
            </a:pPr>
            <a:r>
              <a:t>God’s Grace has brought us near.</a:t>
            </a:r>
          </a:p>
        </p:txBody>
      </p:sp>
      <p:sp>
        <p:nvSpPr>
          <p:cNvPr id="80"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3" name="TextBox 2"/>
          <p:cNvSpPr txBox="1"/>
          <p:nvPr/>
        </p:nvSpPr>
        <p:spPr>
          <a:xfrm>
            <a:off x="512994" y="1223373"/>
            <a:ext cx="11166012" cy="211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7 </a:t>
            </a:r>
            <a:r>
              <a:t>so that being justified by his grace </a:t>
            </a:r>
            <a:r>
              <a:rPr b="1" u="sng"/>
              <a:t>we might become heirs according to the hope of eternal life.</a:t>
            </a:r>
          </a:p>
        </p:txBody>
      </p:sp>
      <p:sp>
        <p:nvSpPr>
          <p:cNvPr id="84" name="Titus 3:7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3:7 (ESV)</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7"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8" name="TextBox 9"/>
          <p:cNvSpPr txBox="1"/>
          <p:nvPr/>
        </p:nvSpPr>
        <p:spPr>
          <a:xfrm>
            <a:off x="690252" y="1803616"/>
            <a:ext cx="10811496" cy="2867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God has poured out the Holy Spirit on us abundantly as a gift of His grace. </a:t>
            </a:r>
          </a:p>
          <a:p>
            <a:pPr marL="785394" indent="-785394">
              <a:lnSpc>
                <a:spcPct val="120000"/>
              </a:lnSpc>
              <a:buSzPct val="100000"/>
              <a:buAutoNum type="arabicParenR" startAt="1"/>
              <a:defRPr sz="4200">
                <a:solidFill>
                  <a:srgbClr val="FFFFFF"/>
                </a:solidFill>
              </a:defRPr>
            </a:pPr>
            <a:r>
              <a:t>God’s Grace has brought us near.</a:t>
            </a:r>
          </a:p>
          <a:p>
            <a:pPr marL="785394" indent="-785394">
              <a:lnSpc>
                <a:spcPct val="120000"/>
              </a:lnSpc>
              <a:buSzPct val="100000"/>
              <a:buAutoNum type="arabicParenR" startAt="1"/>
              <a:defRPr sz="4200">
                <a:solidFill>
                  <a:srgbClr val="FFFFFF"/>
                </a:solidFill>
              </a:defRPr>
            </a:pPr>
            <a:r>
              <a:t>God’s Grace will lead us home. </a:t>
            </a:r>
          </a:p>
        </p:txBody>
      </p:sp>
      <p:sp>
        <p:nvSpPr>
          <p:cNvPr id="89"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2" name="TextBox 2"/>
          <p:cNvSpPr txBox="1"/>
          <p:nvPr/>
        </p:nvSpPr>
        <p:spPr>
          <a:xfrm>
            <a:off x="512994" y="1363980"/>
            <a:ext cx="11166012"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13 </a:t>
            </a:r>
            <a:r>
              <a:t>In him you also, when you heard the word of truth, the gospel of your salvation, and believed in him, were sealed with the promised Holy Spirit, </a:t>
            </a:r>
            <a:r>
              <a:rPr b="1" baseline="31999"/>
              <a:t>14 </a:t>
            </a:r>
            <a:r>
              <a:t>who is the guarantee of our inheritance until we acquire possession of it, to the praise of his glory.</a:t>
            </a:r>
          </a:p>
        </p:txBody>
      </p:sp>
      <p:sp>
        <p:nvSpPr>
          <p:cNvPr id="93" name="Eph 1:13-14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Eph 1:13-14 (ESV)</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6"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7" name="TextBox 9"/>
          <p:cNvSpPr txBox="1"/>
          <p:nvPr/>
        </p:nvSpPr>
        <p:spPr>
          <a:xfrm>
            <a:off x="690252" y="1803616"/>
            <a:ext cx="10811496" cy="35957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Am I relying on the Spirit’s power or on self-effort for transformation?</a:t>
            </a:r>
          </a:p>
          <a:p>
            <a:pPr marL="785394" indent="-785394">
              <a:lnSpc>
                <a:spcPct val="120000"/>
              </a:lnSpc>
              <a:buSzPct val="100000"/>
              <a:buAutoNum type="arabicParenR" startAt="1"/>
              <a:defRPr sz="4200">
                <a:solidFill>
                  <a:srgbClr val="FFFFFF"/>
                </a:solidFill>
              </a:defRPr>
            </a:pPr>
            <a:r>
              <a:t>Do I rest in God’s justifying grace?</a:t>
            </a:r>
          </a:p>
          <a:p>
            <a:pPr marL="785394" indent="-785394">
              <a:lnSpc>
                <a:spcPct val="120000"/>
              </a:lnSpc>
              <a:buSzPct val="100000"/>
              <a:buAutoNum type="arabicParenR" startAt="1"/>
              <a:defRPr sz="4200">
                <a:solidFill>
                  <a:srgbClr val="FFFFFF"/>
                </a:solidFill>
              </a:defRPr>
            </a:pPr>
            <a:r>
              <a:t>Does the hope of eternal life shape the way I live today?</a:t>
            </a:r>
          </a:p>
        </p:txBody>
      </p:sp>
      <p:sp>
        <p:nvSpPr>
          <p:cNvPr id="98"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01"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02"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0"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41" name="TextBox 9"/>
          <p:cNvSpPr txBox="1"/>
          <p:nvPr/>
        </p:nvSpPr>
        <p:spPr>
          <a:xfrm>
            <a:off x="690252" y="1803616"/>
            <a:ext cx="10811496" cy="359570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Salvation Requires the Presence and Power of the Holy Spirit.</a:t>
            </a:r>
          </a:p>
          <a:p>
            <a:pPr marL="785394" indent="-785394">
              <a:lnSpc>
                <a:spcPct val="120000"/>
              </a:lnSpc>
              <a:buSzPct val="100000"/>
              <a:buAutoNum type="arabicParenR" startAt="1"/>
              <a:defRPr sz="4200">
                <a:solidFill>
                  <a:srgbClr val="FFFFFF"/>
                </a:solidFill>
              </a:defRPr>
            </a:pPr>
            <a:r>
              <a:t>Salvation Flows from God’s Love.</a:t>
            </a:r>
          </a:p>
          <a:p>
            <a:pPr marL="785394" indent="-785394">
              <a:lnSpc>
                <a:spcPct val="120000"/>
              </a:lnSpc>
              <a:buSzPct val="100000"/>
              <a:buAutoNum type="arabicParenR" startAt="1"/>
              <a:defRPr sz="4200">
                <a:solidFill>
                  <a:srgbClr val="FFFFFF"/>
                </a:solidFill>
              </a:defRPr>
            </a:pPr>
            <a:r>
              <a:t>The Spirit Through His Presence and Power Changes Us from the Inside Out.</a:t>
            </a:r>
          </a:p>
        </p:txBody>
      </p:sp>
      <p:sp>
        <p:nvSpPr>
          <p:cNvPr id="42"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5"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1" baseline="31999"/>
              <a:t>1</a:t>
            </a:r>
            <a:r>
              <a:t>Remind them to be submissive to rulers and authorities, to be obedient, to be ready for every good work, </a:t>
            </a:r>
            <a:r>
              <a:rPr b="1" baseline="31999"/>
              <a:t>2 </a:t>
            </a:r>
            <a:r>
              <a:t>to speak evil of no one, to avoid quarreling, to be gentle, and to show perfect courtesy toward all people. </a:t>
            </a:r>
            <a:r>
              <a:rPr b="1" baseline="31999"/>
              <a:t>3 </a:t>
            </a:r>
            <a:r>
              <a:t>For we ourselves were once foolish, disobedient, led astray,</a:t>
            </a:r>
          </a:p>
        </p:txBody>
      </p:sp>
      <p:sp>
        <p:nvSpPr>
          <p:cNvPr id="46"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9"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t>slaves to various passions and pleasures, passing our days in malice and envy, hated by others and hating one another.</a:t>
            </a:r>
            <a:r>
              <a:rPr b="1" baseline="31999"/>
              <a:t>4 </a:t>
            </a:r>
            <a:r>
              <a:t>But when the goodness and loving kindness of God our Savior appeared, </a:t>
            </a:r>
            <a:r>
              <a:rPr b="1" baseline="31999"/>
              <a:t>5 </a:t>
            </a:r>
            <a:r>
              <a:t>he saved us, not because of works done by us in righteousness,</a:t>
            </a:r>
          </a:p>
        </p:txBody>
      </p:sp>
      <p:sp>
        <p:nvSpPr>
          <p:cNvPr id="50"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3"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t>but according to his own mercy, by the washing of regeneration and renewal of the Holy Spirit, </a:t>
            </a:r>
            <a:r>
              <a:rPr b="1" baseline="31999"/>
              <a:t>6 </a:t>
            </a:r>
            <a:r>
              <a:t>whom he poured out on us richly through Jesus Christ our Savior, </a:t>
            </a:r>
            <a:r>
              <a:rPr b="1" baseline="31999"/>
              <a:t>7 </a:t>
            </a:r>
            <a:r>
              <a:t>so that being justified by his grace we might become heirs according to the hope of eternal life.</a:t>
            </a:r>
          </a:p>
        </p:txBody>
      </p:sp>
      <p:sp>
        <p:nvSpPr>
          <p:cNvPr id="54"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7" name="TextBox 2"/>
          <p:cNvSpPr txBox="1"/>
          <p:nvPr/>
        </p:nvSpPr>
        <p:spPr>
          <a:xfrm>
            <a:off x="512994" y="1089651"/>
            <a:ext cx="11166012" cy="48031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8 </a:t>
            </a:r>
            <a:r>
              <a:t>The saying is trustworthy, and I want you to insist on these things, so that those who have believed in God may be careful to devote themselves to good works. These things are excellent and profitable for people. </a:t>
            </a:r>
            <a:r>
              <a:rPr b="1" baseline="31999"/>
              <a:t>9 </a:t>
            </a:r>
            <a:r>
              <a:t>But avoid foolish controversies, genealogies, dissensions,</a:t>
            </a:r>
          </a:p>
        </p:txBody>
      </p:sp>
      <p:sp>
        <p:nvSpPr>
          <p:cNvPr id="58" name="Titus 3:1-11 (ESV)"/>
          <p:cNvSpPr txBox="1"/>
          <p:nvPr/>
        </p:nvSpPr>
        <p:spPr>
          <a:xfrm>
            <a:off x="341235" y="273253"/>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1" name="TextBox 2"/>
          <p:cNvSpPr txBox="1"/>
          <p:nvPr/>
        </p:nvSpPr>
        <p:spPr>
          <a:xfrm>
            <a:off x="512994" y="1089651"/>
            <a:ext cx="11166012" cy="41300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t>and quarrels about the law, for they are unprofitable and worthless. </a:t>
            </a:r>
            <a:r>
              <a:rPr b="1" baseline="31999"/>
              <a:t>10 </a:t>
            </a:r>
            <a:r>
              <a:t>As for a person who stirs up division, after warning him once and then twice, have nothing more to do with him, </a:t>
            </a:r>
            <a:r>
              <a:rPr b="1" baseline="31999"/>
              <a:t>11 </a:t>
            </a:r>
            <a:r>
              <a:t>knowing that such a person is warped and sinful; he is self-condemned</a:t>
            </a:r>
          </a:p>
        </p:txBody>
      </p:sp>
      <p:sp>
        <p:nvSpPr>
          <p:cNvPr id="62" name="Titus 3:1-11 (ESV)"/>
          <p:cNvSpPr txBox="1"/>
          <p:nvPr/>
        </p:nvSpPr>
        <p:spPr>
          <a:xfrm>
            <a:off x="341235" y="273253"/>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5" name="Titus 3:5-6(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3:5-6(ESV)</a:t>
            </a:r>
          </a:p>
        </p:txBody>
      </p:sp>
      <p:sp>
        <p:nvSpPr>
          <p:cNvPr id="66" name="TextBox 2"/>
          <p:cNvSpPr txBox="1"/>
          <p:nvPr/>
        </p:nvSpPr>
        <p:spPr>
          <a:xfrm>
            <a:off x="512994" y="1363980"/>
            <a:ext cx="11166012"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5 </a:t>
            </a:r>
            <a:r>
              <a:t>he saved us, not because of works done by us in righteousness, but according to his own mercy, by the washing of regeneration and renewal of the Holy Spirit, </a:t>
            </a:r>
            <a:r>
              <a:rPr b="1" baseline="31999"/>
              <a:t>6 </a:t>
            </a:r>
            <a:r>
              <a:rPr b="1" u="sng"/>
              <a:t>whom he poured out on us richly through Jesus Christ our Savior,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9"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0" name="TextBox 9"/>
          <p:cNvSpPr txBox="1"/>
          <p:nvPr/>
        </p:nvSpPr>
        <p:spPr>
          <a:xfrm>
            <a:off x="690252" y="1803616"/>
            <a:ext cx="10811496" cy="14116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God has poured out the Holy Spirit on us abundantly as a gift of His grace.</a:t>
            </a:r>
          </a:p>
        </p:txBody>
      </p:sp>
      <p:sp>
        <p:nvSpPr>
          <p:cNvPr id="71"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285" sz="4200">
                <a:solidFill>
                  <a:srgbClr val="FFFFFF"/>
                </a:solidFill>
                <a:latin typeface="Trade Gothic LT Std Bold Conden"/>
                <a:ea typeface="Trade Gothic LT Std Bold Conden"/>
                <a:cs typeface="Trade Gothic LT Std Bold Conden"/>
                <a:sym typeface="Trade Gothic LT Std Bold Conden"/>
              </a:defRPr>
            </a:lvl1pPr>
          </a:lstStyle>
          <a:p>
            <a:pPr/>
            <a:r>
              <a:t>The Work of The Holy Spirit in Salvation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