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2644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Titus 3:3-7 </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Part 2:The Work of The Holy Spirit in Salvation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3"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4" name="TextBox 9"/>
          <p:cNvSpPr txBox="1"/>
          <p:nvPr/>
        </p:nvSpPr>
        <p:spPr>
          <a:xfrm>
            <a:off x="690252" y="1803616"/>
            <a:ext cx="10811496" cy="21396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Salvation requires the presence and power of the Holy Spirit.</a:t>
            </a:r>
          </a:p>
          <a:p>
            <a:pPr marL="785394" indent="-785394">
              <a:lnSpc>
                <a:spcPct val="120000"/>
              </a:lnSpc>
              <a:buSzPct val="100000"/>
              <a:buAutoNum type="arabicParenR" startAt="1"/>
              <a:defRPr sz="4200">
                <a:solidFill>
                  <a:srgbClr val="FFFFFF"/>
                </a:solidFill>
              </a:defRPr>
            </a:pPr>
            <a:r>
              <a:t>Salvation Flows from God’s Love.</a:t>
            </a:r>
          </a:p>
        </p:txBody>
      </p:sp>
      <p:sp>
        <p:nvSpPr>
          <p:cNvPr id="75"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285" sz="4200">
                <a:solidFill>
                  <a:srgbClr val="FFFFFF"/>
                </a:solidFill>
                <a:latin typeface="Trade Gothic LT Std Bold Conden"/>
                <a:ea typeface="Trade Gothic LT Std Bold Conden"/>
                <a:cs typeface="Trade Gothic LT Std Bold Conden"/>
                <a:sym typeface="Trade Gothic LT Std Bold Conden"/>
              </a:defRPr>
            </a:lvl1pPr>
          </a:lstStyle>
          <a:p>
            <a:pPr/>
            <a:r>
              <a:t>The Work of The Holy Spirit in Salvation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8" name="TextBox 2"/>
          <p:cNvSpPr txBox="1"/>
          <p:nvPr/>
        </p:nvSpPr>
        <p:spPr>
          <a:xfrm>
            <a:off x="512994" y="1223373"/>
            <a:ext cx="11166012"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u="sng"/>
              <a:t>5 </a:t>
            </a:r>
            <a:r>
              <a:rPr b="1" u="sng"/>
              <a:t>he saved us</a:t>
            </a:r>
            <a:r>
              <a:t>, not because of works done by us in righteousness, but according to his own mercy, </a:t>
            </a:r>
            <a:r>
              <a:rPr b="1" u="sng"/>
              <a:t>by the washing of regeneration and renewal of the Holy Spirit,</a:t>
            </a:r>
          </a:p>
        </p:txBody>
      </p:sp>
      <p:sp>
        <p:nvSpPr>
          <p:cNvPr id="79" name="Titus 3:5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3:5 (ESV)</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2"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83" name="TextBox 9"/>
          <p:cNvSpPr txBox="1"/>
          <p:nvPr/>
        </p:nvSpPr>
        <p:spPr>
          <a:xfrm>
            <a:off x="690252" y="1803616"/>
            <a:ext cx="10811496" cy="359570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Salvation Requires the Presence and Power of the Holy Spirit.</a:t>
            </a:r>
          </a:p>
          <a:p>
            <a:pPr marL="785394" indent="-785394">
              <a:lnSpc>
                <a:spcPct val="120000"/>
              </a:lnSpc>
              <a:buSzPct val="100000"/>
              <a:buAutoNum type="arabicParenR" startAt="1"/>
              <a:defRPr sz="4200">
                <a:solidFill>
                  <a:srgbClr val="FFFFFF"/>
                </a:solidFill>
              </a:defRPr>
            </a:pPr>
            <a:r>
              <a:t>Salvation Flows from God’s Love.</a:t>
            </a:r>
          </a:p>
          <a:p>
            <a:pPr marL="785394" indent="-785394">
              <a:lnSpc>
                <a:spcPct val="120000"/>
              </a:lnSpc>
              <a:buSzPct val="100000"/>
              <a:buAutoNum type="arabicParenR" startAt="1"/>
              <a:defRPr sz="4200">
                <a:solidFill>
                  <a:srgbClr val="FFFFFF"/>
                </a:solidFill>
              </a:defRPr>
            </a:pPr>
            <a:r>
              <a:t>The Spirit Through His Presence and Power Changes Us from the Inside Out.</a:t>
            </a:r>
          </a:p>
        </p:txBody>
      </p:sp>
      <p:sp>
        <p:nvSpPr>
          <p:cNvPr id="84"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285" sz="4200">
                <a:solidFill>
                  <a:srgbClr val="FFFFFF"/>
                </a:solidFill>
                <a:latin typeface="Trade Gothic LT Std Bold Conden"/>
                <a:ea typeface="Trade Gothic LT Std Bold Conden"/>
                <a:cs typeface="Trade Gothic LT Std Bold Conden"/>
                <a:sym typeface="Trade Gothic LT Std Bold Conden"/>
              </a:defRPr>
            </a:lvl1pPr>
          </a:lstStyle>
          <a:p>
            <a:pPr/>
            <a:r>
              <a:t>The Work of The Holy Spirit in Salvation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7"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88" name="TextBox 9"/>
          <p:cNvSpPr txBox="1"/>
          <p:nvPr/>
        </p:nvSpPr>
        <p:spPr>
          <a:xfrm>
            <a:off x="690252" y="1803616"/>
            <a:ext cx="10811496" cy="21396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Do I live with a daily dependence on the Holy Spirit?</a:t>
            </a:r>
          </a:p>
          <a:p>
            <a:pPr marL="785394" indent="-785394">
              <a:lnSpc>
                <a:spcPct val="120000"/>
              </a:lnSpc>
              <a:buSzPct val="100000"/>
              <a:buAutoNum type="arabicParenR" startAt="1"/>
              <a:defRPr sz="4200">
                <a:solidFill>
                  <a:srgbClr val="FFFFFF"/>
                </a:solidFill>
              </a:defRPr>
            </a:pPr>
            <a:r>
              <a:t>What is God currently doing in your life?</a:t>
            </a:r>
          </a:p>
        </p:txBody>
      </p:sp>
      <p:sp>
        <p:nvSpPr>
          <p:cNvPr id="89"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285" sz="4200">
                <a:solidFill>
                  <a:srgbClr val="FFFFFF"/>
                </a:solidFill>
                <a:latin typeface="Trade Gothic LT Std Bold Conden"/>
                <a:ea typeface="Trade Gothic LT Std Bold Conden"/>
                <a:cs typeface="Trade Gothic LT Std Bold Conden"/>
                <a:sym typeface="Trade Gothic LT Std Bold Conden"/>
              </a:defRPr>
            </a:lvl1pPr>
          </a:lstStyle>
          <a:p>
            <a:pPr/>
            <a:r>
              <a:t>The Work of The Holy Spirit in Salvation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92"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93"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0" name="TextBox 2"/>
          <p:cNvSpPr txBox="1"/>
          <p:nvPr/>
        </p:nvSpPr>
        <p:spPr>
          <a:xfrm>
            <a:off x="512994" y="1223373"/>
            <a:ext cx="11166012" cy="4803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rPr b="1" baseline="31999"/>
              <a:t>1</a:t>
            </a:r>
            <a:r>
              <a:t>Remind them to be submissive to rulers and authorities, to be obedient, to be ready for every good work, </a:t>
            </a:r>
            <a:r>
              <a:rPr b="1" baseline="31999"/>
              <a:t>2 </a:t>
            </a:r>
            <a:r>
              <a:t>to speak evil of no one, to avoid quarreling, to be gentle, and to show perfect courtesy toward all people. </a:t>
            </a:r>
            <a:r>
              <a:rPr b="1" baseline="31999"/>
              <a:t>3 </a:t>
            </a:r>
            <a:r>
              <a:t>For we ourselves were once foolish, disobedient, led astray,</a:t>
            </a:r>
          </a:p>
        </p:txBody>
      </p:sp>
      <p:sp>
        <p:nvSpPr>
          <p:cNvPr id="41" name="Titus 3:1-11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4" name="TextBox 2"/>
          <p:cNvSpPr txBox="1"/>
          <p:nvPr/>
        </p:nvSpPr>
        <p:spPr>
          <a:xfrm>
            <a:off x="512994" y="1223373"/>
            <a:ext cx="11166012" cy="4803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t>slaves to various passions and pleasures, passing our days in malice and envy, hated by others and hating one another.</a:t>
            </a:r>
            <a:r>
              <a:rPr b="1" baseline="31999"/>
              <a:t>4 </a:t>
            </a:r>
            <a:r>
              <a:t>But when the goodness and loving kindness of God our Savior appeared, </a:t>
            </a:r>
            <a:r>
              <a:rPr b="1" baseline="31999"/>
              <a:t>5 </a:t>
            </a:r>
            <a:r>
              <a:t>he saved us, not because of works done by us in righteousness,</a:t>
            </a:r>
          </a:p>
        </p:txBody>
      </p:sp>
      <p:sp>
        <p:nvSpPr>
          <p:cNvPr id="45" name="Titus 3:1-11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8" name="TextBox 2"/>
          <p:cNvSpPr txBox="1"/>
          <p:nvPr/>
        </p:nvSpPr>
        <p:spPr>
          <a:xfrm>
            <a:off x="512994" y="1223373"/>
            <a:ext cx="11166012" cy="4803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t>but according to his own mercy, by the washing of regeneration and renewal of the Holy Spirit, </a:t>
            </a:r>
            <a:r>
              <a:rPr b="1" baseline="31999"/>
              <a:t>6 </a:t>
            </a:r>
            <a:r>
              <a:t>whom he poured out on us richly through Jesus Christ our Savior, </a:t>
            </a:r>
            <a:r>
              <a:rPr b="1" baseline="31999"/>
              <a:t>7 </a:t>
            </a:r>
            <a:r>
              <a:t>so that being justified by his grace we might become heirs according to the hope of eternal life.</a:t>
            </a:r>
          </a:p>
        </p:txBody>
      </p:sp>
      <p:sp>
        <p:nvSpPr>
          <p:cNvPr id="49" name="Titus 3:1-11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2" name="TextBox 2"/>
          <p:cNvSpPr txBox="1"/>
          <p:nvPr/>
        </p:nvSpPr>
        <p:spPr>
          <a:xfrm>
            <a:off x="512994" y="1089651"/>
            <a:ext cx="11166012" cy="48031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8 </a:t>
            </a:r>
            <a:r>
              <a:t>The saying is trustworthy, and I want you to insist on these things, so that those who have believed in God may be careful to devote themselves to good works. These things are excellent and profitable for people. </a:t>
            </a:r>
            <a:r>
              <a:rPr b="1" baseline="31999"/>
              <a:t>9 </a:t>
            </a:r>
            <a:r>
              <a:t>But avoid foolish controversies, genealogies, dissensions,</a:t>
            </a:r>
          </a:p>
        </p:txBody>
      </p:sp>
      <p:sp>
        <p:nvSpPr>
          <p:cNvPr id="53" name="Titus 3:1-11 (ESV)"/>
          <p:cNvSpPr txBox="1"/>
          <p:nvPr/>
        </p:nvSpPr>
        <p:spPr>
          <a:xfrm>
            <a:off x="341235" y="273253"/>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6" name="TextBox 2"/>
          <p:cNvSpPr txBox="1"/>
          <p:nvPr/>
        </p:nvSpPr>
        <p:spPr>
          <a:xfrm>
            <a:off x="512994" y="1089651"/>
            <a:ext cx="11166012" cy="41300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t>and quarrels about the law, for they are unprofitable and worthless. </a:t>
            </a:r>
            <a:r>
              <a:rPr b="1" baseline="31999"/>
              <a:t>10 </a:t>
            </a:r>
            <a:r>
              <a:t>As for a person who stirs up division, after warning him once and then twice, have nothing more to do with him, </a:t>
            </a:r>
            <a:r>
              <a:rPr b="1" baseline="31999"/>
              <a:t>11 </a:t>
            </a:r>
            <a:r>
              <a:t>knowing that such a person is warped and sinful; he is self-condemned</a:t>
            </a:r>
          </a:p>
        </p:txBody>
      </p:sp>
      <p:sp>
        <p:nvSpPr>
          <p:cNvPr id="57" name="Titus 3:1-11 (ESV)"/>
          <p:cNvSpPr txBox="1"/>
          <p:nvPr/>
        </p:nvSpPr>
        <p:spPr>
          <a:xfrm>
            <a:off x="341235" y="273253"/>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0" name="TextBox 2"/>
          <p:cNvSpPr txBox="1"/>
          <p:nvPr/>
        </p:nvSpPr>
        <p:spPr>
          <a:xfrm>
            <a:off x="512994" y="1223373"/>
            <a:ext cx="11166012"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3 </a:t>
            </a:r>
            <a:r>
              <a:t>For </a:t>
            </a:r>
            <a:r>
              <a:rPr b="1" u="sng"/>
              <a:t>we ourselves were once</a:t>
            </a:r>
            <a:r>
              <a:t> foolish, disobedient, led astray,</a:t>
            </a:r>
            <a:r>
              <a:rPr b="1" sz="1333"/>
              <a:t> </a:t>
            </a:r>
            <a:r>
              <a:t>slaves to various passions and pleasures, passing our days in malice and envy, hated by others and hating one another.</a:t>
            </a:r>
          </a:p>
        </p:txBody>
      </p:sp>
      <p:sp>
        <p:nvSpPr>
          <p:cNvPr id="61" name="Titus 3:3(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3:3(ESV)</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4"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65"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285" sz="4200">
                <a:solidFill>
                  <a:srgbClr val="FFFFFF"/>
                </a:solidFill>
                <a:latin typeface="Trade Gothic LT Std Bold Conden"/>
                <a:ea typeface="Trade Gothic LT Std Bold Conden"/>
                <a:cs typeface="Trade Gothic LT Std Bold Conden"/>
                <a:sym typeface="Trade Gothic LT Std Bold Conden"/>
              </a:defRPr>
            </a:lvl1pPr>
          </a:lstStyle>
          <a:p>
            <a:pPr/>
            <a:r>
              <a:t>The Work of The Holy Spirit in Salvation</a:t>
            </a:r>
          </a:p>
        </p:txBody>
      </p:sp>
      <p:sp>
        <p:nvSpPr>
          <p:cNvPr id="66" name="TextBox 9"/>
          <p:cNvSpPr txBox="1"/>
          <p:nvPr/>
        </p:nvSpPr>
        <p:spPr>
          <a:xfrm>
            <a:off x="690252" y="1803616"/>
            <a:ext cx="10811496" cy="14116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200">
                <a:solidFill>
                  <a:srgbClr val="FFFFFF"/>
                </a:solidFill>
              </a:defRPr>
            </a:lvl1pPr>
          </a:lstStyle>
          <a:p>
            <a:pPr/>
            <a:r>
              <a:t>Salvation requires the presence and power of the Holy Spirit.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9" name="TextBox 2"/>
          <p:cNvSpPr txBox="1"/>
          <p:nvPr/>
        </p:nvSpPr>
        <p:spPr>
          <a:xfrm>
            <a:off x="512994" y="1223373"/>
            <a:ext cx="11166012" cy="413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4 </a:t>
            </a:r>
            <a:r>
              <a:t>But </a:t>
            </a:r>
            <a:r>
              <a:rPr b="1" u="sng"/>
              <a:t>when the goodness and loving kindness of God our Savior appeared, </a:t>
            </a:r>
            <a:r>
              <a:rPr b="1" baseline="31999" u="sng"/>
              <a:t>5 </a:t>
            </a:r>
            <a:r>
              <a:rPr b="1" u="sng"/>
              <a:t>he saved us</a:t>
            </a:r>
            <a:r>
              <a:t>, not because of works done by us in righteousness, </a:t>
            </a:r>
            <a:r>
              <a:rPr b="1" u="sng"/>
              <a:t>but according to his own mercy</a:t>
            </a:r>
            <a:r>
              <a:t>, by the washing of regeneration and renewal of the Holy Spirit,</a:t>
            </a:r>
          </a:p>
        </p:txBody>
      </p:sp>
      <p:sp>
        <p:nvSpPr>
          <p:cNvPr id="70" name="Titus 3:4-5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3:4-5 (ESV)</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