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179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3:3-7 </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Part 1:Grace To The World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73"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Grace To The World</a:t>
            </a:r>
          </a:p>
        </p:txBody>
      </p:sp>
      <p:sp>
        <p:nvSpPr>
          <p:cNvPr id="74" name="TextBox 9"/>
          <p:cNvSpPr txBox="1"/>
          <p:nvPr/>
        </p:nvSpPr>
        <p:spPr>
          <a:xfrm>
            <a:off x="690252" y="1803616"/>
            <a:ext cx="10811496" cy="683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200">
                <a:solidFill>
                  <a:srgbClr val="FFFFFF"/>
                </a:solidFill>
              </a:defRPr>
            </a:lvl1pPr>
          </a:lstStyle>
          <a:p>
            <a:pPr/>
            <a:r>
              <a:t>We were once blind and bound by sin.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7" name="TextBox 2"/>
          <p:cNvSpPr txBox="1"/>
          <p:nvPr/>
        </p:nvSpPr>
        <p:spPr>
          <a:xfrm>
            <a:off x="512994" y="1223373"/>
            <a:ext cx="11166012" cy="4130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4 </a:t>
            </a:r>
            <a:r>
              <a:rPr b="1" u="sng"/>
              <a:t>But</a:t>
            </a:r>
            <a:r>
              <a:t> when the goodness and loving kindness of God our Savior appeared, </a:t>
            </a:r>
            <a:r>
              <a:rPr b="1" baseline="31999"/>
              <a:t>5 </a:t>
            </a:r>
            <a:r>
              <a:t>he saved us, </a:t>
            </a:r>
            <a:r>
              <a:rPr b="1" u="sng"/>
              <a:t>not because of works done by us in righteousness</a:t>
            </a:r>
            <a:r>
              <a:t>, but according to his own mercy, by the washing of regeneration and renewal of the Holy Spirit,</a:t>
            </a:r>
          </a:p>
        </p:txBody>
      </p:sp>
      <p:sp>
        <p:nvSpPr>
          <p:cNvPr id="78" name="Titus 3:4-6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3:4-6 (ESV)</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1"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2"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Grace To The World</a:t>
            </a:r>
          </a:p>
        </p:txBody>
      </p:sp>
      <p:sp>
        <p:nvSpPr>
          <p:cNvPr id="83" name="TextBox 9"/>
          <p:cNvSpPr txBox="1"/>
          <p:nvPr/>
        </p:nvSpPr>
        <p:spPr>
          <a:xfrm>
            <a:off x="690252" y="1803616"/>
            <a:ext cx="10811496" cy="14116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We were once blind and bound by sin. </a:t>
            </a:r>
          </a:p>
          <a:p>
            <a:pPr marL="785394" indent="-785394">
              <a:lnSpc>
                <a:spcPct val="120000"/>
              </a:lnSpc>
              <a:buSzPct val="100000"/>
              <a:buAutoNum type="arabicParenR" startAt="1"/>
              <a:defRPr sz="4200">
                <a:solidFill>
                  <a:srgbClr val="FFFFFF"/>
                </a:solidFill>
              </a:defRPr>
            </a:pPr>
            <a:r>
              <a:t>We are saved because of God’s grace.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6"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2 </a:t>
            </a:r>
            <a:r>
              <a:t>He can deal gently with the ignorant and wayward, since he himself is beset with weakness. </a:t>
            </a:r>
            <a:r>
              <a:rPr b="1" baseline="31999"/>
              <a:t>3 </a:t>
            </a:r>
            <a:r>
              <a:t>Because of this he is obligated to offer sacrifice for his own sins just as he does for those of the people.</a:t>
            </a:r>
          </a:p>
        </p:txBody>
      </p:sp>
      <p:sp>
        <p:nvSpPr>
          <p:cNvPr id="87" name="Heb 5:2-3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Heb 5:2-3 (ESV)</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0"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1"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b="1" spc="381" sz="5600">
                <a:solidFill>
                  <a:srgbClr val="FFFFFF"/>
                </a:solidFill>
                <a:latin typeface="Trade Gothic LT Std Bold Conden"/>
                <a:ea typeface="Trade Gothic LT Std Bold Conden"/>
                <a:cs typeface="Trade Gothic LT Std Bold Conden"/>
                <a:sym typeface="Trade Gothic LT Std Bold Conden"/>
              </a:defRPr>
            </a:lvl1pPr>
          </a:lstStyle>
          <a:p>
            <a:pPr/>
            <a:r>
              <a:t>Grace To The World</a:t>
            </a:r>
          </a:p>
        </p:txBody>
      </p:sp>
      <p:sp>
        <p:nvSpPr>
          <p:cNvPr id="92" name="TextBox 9"/>
          <p:cNvSpPr txBox="1"/>
          <p:nvPr/>
        </p:nvSpPr>
        <p:spPr>
          <a:xfrm>
            <a:off x="690252" y="1803616"/>
            <a:ext cx="10811496" cy="213964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We were once blind and bound by sin. </a:t>
            </a:r>
          </a:p>
          <a:p>
            <a:pPr marL="785394" indent="-785394">
              <a:lnSpc>
                <a:spcPct val="120000"/>
              </a:lnSpc>
              <a:buSzPct val="100000"/>
              <a:buAutoNum type="arabicParenR" startAt="1"/>
              <a:defRPr sz="4200">
                <a:solidFill>
                  <a:srgbClr val="FFFFFF"/>
                </a:solidFill>
              </a:defRPr>
            </a:pPr>
            <a:r>
              <a:t>We are saved because of God’s grace.</a:t>
            </a:r>
          </a:p>
          <a:p>
            <a:pPr marL="785394" indent="-785394">
              <a:lnSpc>
                <a:spcPct val="120000"/>
              </a:lnSpc>
              <a:buSzPct val="100000"/>
              <a:buAutoNum type="arabicParenR" startAt="1"/>
              <a:defRPr sz="4200">
                <a:solidFill>
                  <a:srgbClr val="FFFFFF"/>
                </a:solidFill>
              </a:defRPr>
            </a:pPr>
            <a:r>
              <a:t>We are called to reflect God’s grace.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95"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6" name="TextBox 9"/>
          <p:cNvSpPr txBox="1"/>
          <p:nvPr/>
        </p:nvSpPr>
        <p:spPr>
          <a:xfrm>
            <a:off x="690252" y="1803616"/>
            <a:ext cx="10811496" cy="28676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200">
                <a:solidFill>
                  <a:srgbClr val="FFFFFF"/>
                </a:solidFill>
              </a:defRPr>
            </a:pPr>
            <a:r>
              <a:t>Am I reflecting God’s grace to those around me?</a:t>
            </a:r>
          </a:p>
          <a:p>
            <a:pPr marL="785394" indent="-785394">
              <a:lnSpc>
                <a:spcPct val="120000"/>
              </a:lnSpc>
              <a:buSzPct val="100000"/>
              <a:buAutoNum type="arabicParenR" startAt="1"/>
              <a:defRPr sz="4200">
                <a:solidFill>
                  <a:srgbClr val="FFFFFF"/>
                </a:solidFill>
              </a:defRPr>
            </a:pPr>
            <a:r>
              <a:t>Identify and pray for the relationship in your life that needs this the most.</a:t>
            </a:r>
          </a:p>
        </p:txBody>
      </p:sp>
      <p:sp>
        <p:nvSpPr>
          <p:cNvPr id="97" name="a Longing for Jesus"/>
          <p:cNvSpPr txBox="1"/>
          <p:nvPr/>
        </p:nvSpPr>
        <p:spPr>
          <a:xfrm>
            <a:off x="41593" y="-130212"/>
            <a:ext cx="1206527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defRPr spc="381" sz="5600">
                <a:solidFill>
                  <a:srgbClr val="FFFFFF"/>
                </a:solidFill>
                <a:latin typeface="Trade Gothic LT Std Bold Conden"/>
                <a:ea typeface="Trade Gothic LT Std Bold Conden"/>
                <a:cs typeface="Trade Gothic LT Std Bold Conden"/>
                <a:sym typeface="Trade Gothic LT Std Bold Conden"/>
              </a:defRPr>
            </a:lvl1pPr>
          </a:lstStyle>
          <a:p>
            <a:pPr/>
            <a:r>
              <a:t>Grace To The World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100"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101"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0"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1" baseline="31999"/>
              <a:t>1</a:t>
            </a:r>
            <a:r>
              <a:t>Remind them to be submissive to rulers and authorities, to be obedient, to be ready for every good work, </a:t>
            </a:r>
            <a:r>
              <a:rPr b="1" baseline="31999"/>
              <a:t>2 </a:t>
            </a:r>
            <a:r>
              <a:t>to speak evil of no one, to avoid quarreling, to be gentle, and to show perfect courtesy toward all people. </a:t>
            </a:r>
            <a:r>
              <a:rPr b="1" baseline="31999"/>
              <a:t>3 </a:t>
            </a:r>
            <a:r>
              <a:t>For we ourselves were once foolish, disobedient, led astray,</a:t>
            </a:r>
          </a:p>
        </p:txBody>
      </p:sp>
      <p:sp>
        <p:nvSpPr>
          <p:cNvPr id="41"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4"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t>slaves to various passions and pleasures, passing our days in malice and envy, hated by others and hating one another.</a:t>
            </a:r>
            <a:r>
              <a:rPr b="1" baseline="31999"/>
              <a:t>4 </a:t>
            </a:r>
            <a:r>
              <a:t>But when the goodness and loving kindness of God our Savior appeared, </a:t>
            </a:r>
            <a:r>
              <a:rPr b="1" baseline="31999"/>
              <a:t>5 </a:t>
            </a:r>
            <a:r>
              <a:t>he saved us, not because of works done by us in righteousness,</a:t>
            </a:r>
          </a:p>
        </p:txBody>
      </p:sp>
      <p:sp>
        <p:nvSpPr>
          <p:cNvPr id="45"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512994" y="1223373"/>
            <a:ext cx="11166012" cy="4803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but according to his own mercy, by the washing of regeneration and renewal of the Holy Spirit, </a:t>
            </a:r>
            <a:r>
              <a:rPr b="1" baseline="31999"/>
              <a:t>6 </a:t>
            </a:r>
            <a:r>
              <a:t>whom he poured out on us richly through Jesus Christ our Savior, </a:t>
            </a:r>
            <a:r>
              <a:rPr b="1" baseline="31999"/>
              <a:t>7 </a:t>
            </a:r>
            <a:r>
              <a:t>so that being justified by his grace we might become heirs according to the hope of eternal life.</a:t>
            </a:r>
          </a:p>
        </p:txBody>
      </p:sp>
      <p:sp>
        <p:nvSpPr>
          <p:cNvPr id="49" name="Titus 3:1-11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2" name="TextBox 2"/>
          <p:cNvSpPr txBox="1"/>
          <p:nvPr/>
        </p:nvSpPr>
        <p:spPr>
          <a:xfrm>
            <a:off x="512994" y="1089651"/>
            <a:ext cx="11166012" cy="4803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8 </a:t>
            </a:r>
            <a:r>
              <a:t>The saying is trustworthy, and I want you to insist on these things, so that those who have believed in God may be careful to devote themselves to good works. These things are excellent and profitable for people. </a:t>
            </a:r>
            <a:r>
              <a:rPr b="1" baseline="31999"/>
              <a:t>9 </a:t>
            </a:r>
            <a:r>
              <a:t>But avoid foolish controversies, genealogies, dissensions,</a:t>
            </a:r>
          </a:p>
        </p:txBody>
      </p:sp>
      <p:sp>
        <p:nvSpPr>
          <p:cNvPr id="53"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6" name="TextBox 2"/>
          <p:cNvSpPr txBox="1"/>
          <p:nvPr/>
        </p:nvSpPr>
        <p:spPr>
          <a:xfrm>
            <a:off x="512994" y="1089651"/>
            <a:ext cx="11166012" cy="41300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t>and quarrels about the law, for they are unprofitable and worthless. </a:t>
            </a:r>
            <a:r>
              <a:rPr b="1" baseline="31999"/>
              <a:t>10 </a:t>
            </a:r>
            <a:r>
              <a:t>As for a person who stirs up division, after warning him once and then twice, have nothing more to do with him, </a:t>
            </a:r>
            <a:r>
              <a:rPr b="1" baseline="31999"/>
              <a:t>11 </a:t>
            </a:r>
            <a:r>
              <a:t>knowing that such a person is warped and sinful; he is self-condemned</a:t>
            </a:r>
          </a:p>
        </p:txBody>
      </p:sp>
      <p:sp>
        <p:nvSpPr>
          <p:cNvPr id="57" name="Titus 3:1-11 (ESV)"/>
          <p:cNvSpPr txBox="1"/>
          <p:nvPr/>
        </p:nvSpPr>
        <p:spPr>
          <a:xfrm>
            <a:off x="341235" y="273253"/>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3:1-11 (ESV)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0"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sz="1333"/>
              <a:t> </a:t>
            </a:r>
            <a:r>
              <a:rPr b="1" baseline="31999"/>
              <a:t>1</a:t>
            </a:r>
            <a:r>
              <a:t>Remind them to be submissive to rulers and authorities, to be obedient, to be ready for every good work, </a:t>
            </a:r>
            <a:r>
              <a:rPr b="1" baseline="31999"/>
              <a:t>2 </a:t>
            </a:r>
            <a:r>
              <a:t>to speak evil of no one, to avoid quarreling, to be gentle, and to show perfect courtesy toward all people.</a:t>
            </a:r>
          </a:p>
        </p:txBody>
      </p:sp>
      <p:sp>
        <p:nvSpPr>
          <p:cNvPr id="61" name="Titus 3:1-2 (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3:1-2 (ESV)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4"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3 </a:t>
            </a:r>
            <a:r>
              <a:rPr b="1" u="sng"/>
              <a:t>For</a:t>
            </a:r>
            <a:r>
              <a:t> we ourselves were once foolish, disobedient, led astray,</a:t>
            </a:r>
            <a:r>
              <a:rPr b="1" sz="1333"/>
              <a:t> </a:t>
            </a:r>
            <a:r>
              <a:t>slaves to various passions and pleasures, passing our days in malice and envy, hated by others and hating one another.</a:t>
            </a:r>
          </a:p>
        </p:txBody>
      </p:sp>
      <p:sp>
        <p:nvSpPr>
          <p:cNvPr id="65" name="Titus 3:3(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3:3(ESV)</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8" name="TextBox 2"/>
          <p:cNvSpPr txBox="1"/>
          <p:nvPr/>
        </p:nvSpPr>
        <p:spPr>
          <a:xfrm>
            <a:off x="512994" y="1223373"/>
            <a:ext cx="11166012" cy="345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400">
                <a:solidFill>
                  <a:srgbClr val="FFFFFF"/>
                </a:solidFill>
                <a:latin typeface="Trade Gothic LT Std Bold Conden"/>
                <a:ea typeface="Trade Gothic LT Std Bold Conden"/>
                <a:cs typeface="Trade Gothic LT Std Bold Conden"/>
                <a:sym typeface="Trade Gothic LT Std Bold Conden"/>
              </a:defRPr>
            </a:pPr>
            <a:r>
              <a:rPr b="1" baseline="31999"/>
              <a:t>3 </a:t>
            </a:r>
            <a:r>
              <a:t>For </a:t>
            </a:r>
            <a:r>
              <a:rPr b="1" u="sng"/>
              <a:t>we ourselves were once</a:t>
            </a:r>
            <a:r>
              <a:t> foolish, disobedient, led astray,</a:t>
            </a:r>
            <a:r>
              <a:rPr b="1" sz="1333"/>
              <a:t> </a:t>
            </a:r>
            <a:r>
              <a:t>slaves to various passions and pleasures, passing our days in malice and envy, hated by others and hating one another.</a:t>
            </a:r>
          </a:p>
        </p:txBody>
      </p:sp>
      <p:sp>
        <p:nvSpPr>
          <p:cNvPr id="69" name="Titus 3:3(ESV)"/>
          <p:cNvSpPr txBox="1"/>
          <p:nvPr/>
        </p:nvSpPr>
        <p:spPr>
          <a:xfrm>
            <a:off x="341235" y="330562"/>
            <a:ext cx="7180899"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3:3(ESV)</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