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rial"/>
      </a:defRPr>
    </a:lvl1pPr>
    <a:lvl2pPr indent="228600" latinLnBrk="0">
      <a:defRPr sz="1200">
        <a:latin typeface="+mj-lt"/>
        <a:ea typeface="+mj-ea"/>
        <a:cs typeface="+mj-cs"/>
        <a:sym typeface="Arial"/>
      </a:defRPr>
    </a:lvl2pPr>
    <a:lvl3pPr indent="457200" latinLnBrk="0">
      <a:defRPr sz="1200">
        <a:latin typeface="+mj-lt"/>
        <a:ea typeface="+mj-ea"/>
        <a:cs typeface="+mj-cs"/>
        <a:sym typeface="Arial"/>
      </a:defRPr>
    </a:lvl3pPr>
    <a:lvl4pPr indent="685800" latinLnBrk="0">
      <a:defRPr sz="1200">
        <a:latin typeface="+mj-lt"/>
        <a:ea typeface="+mj-ea"/>
        <a:cs typeface="+mj-cs"/>
        <a:sym typeface="Arial"/>
      </a:defRPr>
    </a:lvl4pPr>
    <a:lvl5pPr indent="914400" latinLnBrk="0">
      <a:defRPr sz="1200">
        <a:latin typeface="+mj-lt"/>
        <a:ea typeface="+mj-ea"/>
        <a:cs typeface="+mj-cs"/>
        <a:sym typeface="Arial"/>
      </a:defRPr>
    </a:lvl5pPr>
    <a:lvl6pPr indent="1143000" latinLnBrk="0">
      <a:defRPr sz="1200">
        <a:latin typeface="+mj-lt"/>
        <a:ea typeface="+mj-ea"/>
        <a:cs typeface="+mj-cs"/>
        <a:sym typeface="Arial"/>
      </a:defRPr>
    </a:lvl6pPr>
    <a:lvl7pPr indent="1371600" latinLnBrk="0">
      <a:defRPr sz="1200">
        <a:latin typeface="+mj-lt"/>
        <a:ea typeface="+mj-ea"/>
        <a:cs typeface="+mj-cs"/>
        <a:sym typeface="Arial"/>
      </a:defRPr>
    </a:lvl7pPr>
    <a:lvl8pPr indent="1600200" latinLnBrk="0">
      <a:defRPr sz="1200">
        <a:latin typeface="+mj-lt"/>
        <a:ea typeface="+mj-ea"/>
        <a:cs typeface="+mj-cs"/>
        <a:sym typeface="Arial"/>
      </a:defRPr>
    </a:lvl8pPr>
    <a:lvl9pPr indent="1828800" latinLnBrk="0">
      <a:defRPr sz="12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7" descr="Pictur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tangle 10"/>
          <p:cNvSpPr/>
          <p:nvPr/>
        </p:nvSpPr>
        <p:spPr>
          <a:xfrm>
            <a:off x="-156520" y="-142104"/>
            <a:ext cx="12505040" cy="7142206"/>
          </a:xfrm>
          <a:prstGeom prst="rect">
            <a:avLst/>
          </a:prstGeom>
          <a:solidFill>
            <a:srgbClr val="000000">
              <a:alpha val="10000"/>
            </a:srgbClr>
          </a:solidFill>
          <a:ln w="12700">
            <a:solidFill>
              <a:srgbClr val="32538F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7" name="Picture 8" descr="Picture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99871" y="4588931"/>
            <a:ext cx="1092131" cy="2116669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78978" y="6232198"/>
            <a:ext cx="258623" cy="248304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28"/>
          <p:cNvSpPr txBox="1"/>
          <p:nvPr/>
        </p:nvSpPr>
        <p:spPr>
          <a:xfrm>
            <a:off x="698998" y="2106931"/>
            <a:ext cx="10794004" cy="3495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Titus 2:9-10 </a:t>
            </a:r>
          </a:p>
          <a:p>
            <a:pPr algn="ctr">
              <a:defRPr b="1"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 Gospel in the workplace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2" name="TextBox 9"/>
          <p:cNvSpPr txBox="1"/>
          <p:nvPr/>
        </p:nvSpPr>
        <p:spPr>
          <a:xfrm>
            <a:off x="690252" y="1803616"/>
            <a:ext cx="10811496" cy="1411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lvl1pPr>
          </a:lstStyle>
          <a:p>
            <a:pPr/>
            <a:r>
              <a:t>A heart shaped by the gospel is a heart that honours authority with humility.</a:t>
            </a:r>
          </a:p>
        </p:txBody>
      </p:sp>
      <p:sp>
        <p:nvSpPr>
          <p:cNvPr id="73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4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Gospel in the workplace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77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9 </a:t>
            </a:r>
            <a:r>
              <a:t>Bondservants are to be submissive to their own masters in everything; they are to be well-pleasing, not argumentative, </a:t>
            </a:r>
            <a:r>
              <a:rPr b="1" baseline="31999"/>
              <a:t>10 </a:t>
            </a:r>
            <a:r>
              <a:rPr b="1" u="sng"/>
              <a:t>not pilfering</a:t>
            </a:r>
            <a:r>
              <a:t>, </a:t>
            </a:r>
            <a:r>
              <a:rPr b="1" u="sng"/>
              <a:t>but showing all good faith</a:t>
            </a:r>
            <a:r>
              <a:t>, so that in everything they may adorn the doctrine of God our Savior.</a:t>
            </a:r>
          </a:p>
        </p:txBody>
      </p:sp>
      <p:sp>
        <p:nvSpPr>
          <p:cNvPr id="78" name="Titus 2:9-1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2:9-10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1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Gospel in the workplace</a:t>
            </a:r>
          </a:p>
        </p:txBody>
      </p:sp>
      <p:sp>
        <p:nvSpPr>
          <p:cNvPr id="83" name="TextBox 9"/>
          <p:cNvSpPr txBox="1"/>
          <p:nvPr/>
        </p:nvSpPr>
        <p:spPr>
          <a:xfrm>
            <a:off x="690252" y="1803616"/>
            <a:ext cx="10811496" cy="2867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 heart shaped by the gospel is a heart that honours authority with humility.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 heart shaped by the gospel produces trustworthiness.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86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9 </a:t>
            </a:r>
            <a:r>
              <a:t>Bondservants are to be submissive to their own masters in everything; they are to be well-pleasing, not argumentative, </a:t>
            </a:r>
            <a:r>
              <a:rPr b="1" baseline="31999"/>
              <a:t>10 </a:t>
            </a:r>
            <a:r>
              <a:t>not pilfering, but showing all good faith, </a:t>
            </a:r>
            <a:r>
              <a:rPr b="1" u="sng"/>
              <a:t>so that in everything they may adorn the doctrine of God our Savior.</a:t>
            </a:r>
          </a:p>
        </p:txBody>
      </p:sp>
      <p:sp>
        <p:nvSpPr>
          <p:cNvPr id="87" name="Titus 2:9-1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2:9-10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0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1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Gospel in the workplace</a:t>
            </a:r>
          </a:p>
        </p:txBody>
      </p:sp>
      <p:sp>
        <p:nvSpPr>
          <p:cNvPr id="92" name="TextBox 9"/>
          <p:cNvSpPr txBox="1"/>
          <p:nvPr/>
        </p:nvSpPr>
        <p:spPr>
          <a:xfrm>
            <a:off x="690252" y="1803616"/>
            <a:ext cx="10811496" cy="432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 heart shaped by the gospel is a heart that honours authority with humility.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 heart shaped by the gospel produces trustworthiness.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A heart shaped by the gospel lives to glorify God in all of live.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3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95" name="Rectangle 4"/>
          <p:cNvSpPr/>
          <p:nvPr/>
        </p:nvSpPr>
        <p:spPr>
          <a:xfrm>
            <a:off x="0" y="243704"/>
            <a:ext cx="12192000" cy="847605"/>
          </a:xfrm>
          <a:prstGeom prst="rect">
            <a:avLst/>
          </a:prstGeom>
          <a:solidFill>
            <a:srgbClr val="8FAADC"/>
          </a:solidFill>
          <a:ln w="25400">
            <a:solidFill>
              <a:srgbClr val="8FAADC"/>
            </a:solidFill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6" name="a Longing for Jesus"/>
          <p:cNvSpPr txBox="1"/>
          <p:nvPr/>
        </p:nvSpPr>
        <p:spPr>
          <a:xfrm>
            <a:off x="41593" y="-130212"/>
            <a:ext cx="12065271" cy="15954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>
            <a:lvl1pPr algn="ctr">
              <a:defRPr spc="381" sz="56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lvl1pPr>
          </a:lstStyle>
          <a:p>
            <a:pPr/>
            <a:r>
              <a:t>The Gospel in the workplace</a:t>
            </a:r>
          </a:p>
        </p:txBody>
      </p:sp>
      <p:sp>
        <p:nvSpPr>
          <p:cNvPr id="97" name="TextBox 9"/>
          <p:cNvSpPr txBox="1"/>
          <p:nvPr/>
        </p:nvSpPr>
        <p:spPr>
          <a:xfrm>
            <a:off x="690252" y="1803616"/>
            <a:ext cx="10811496" cy="35957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Does your attitude towards authority reflect humility and submission?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Would others describe you as trustworthy?</a:t>
            </a:r>
          </a:p>
          <a:p>
            <a:pPr marL="785394" indent="-785394">
              <a:lnSpc>
                <a:spcPct val="120000"/>
              </a:lnSpc>
              <a:buSzPct val="100000"/>
              <a:buAutoNum type="arabicParenR" startAt="1"/>
              <a:defRPr sz="4200">
                <a:solidFill>
                  <a:srgbClr val="FFFFFF"/>
                </a:solidFill>
              </a:defRPr>
            </a:pPr>
            <a:r>
              <a:t>Do you live to glorify God at work?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tangle 2"/>
          <p:cNvSpPr/>
          <p:nvPr/>
        </p:nvSpPr>
        <p:spPr>
          <a:xfrm>
            <a:off x="-130630" y="-117566"/>
            <a:ext cx="12409717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8564" y="240687"/>
            <a:ext cx="8934872" cy="45294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13" descr="Picture 1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157842">
            <a:off x="849468" y="1764026"/>
            <a:ext cx="10425389" cy="45122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0" name="TextBox 2"/>
          <p:cNvSpPr txBox="1"/>
          <p:nvPr/>
        </p:nvSpPr>
        <p:spPr>
          <a:xfrm>
            <a:off x="512994" y="1223373"/>
            <a:ext cx="11166012" cy="4803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1 </a:t>
            </a:r>
            <a:r>
              <a:t>But as for you, teach what accords with sound doctrine. </a:t>
            </a:r>
            <a:r>
              <a:rPr b="1" baseline="31999"/>
              <a:t>2 </a:t>
            </a:r>
            <a:r>
              <a:t>Older men are to be sober-minded, dignified, self-controlled, sound in faith, in love, and in steadfastness. </a:t>
            </a:r>
            <a:r>
              <a:rPr b="1" baseline="31999"/>
              <a:t>3 </a:t>
            </a:r>
            <a:r>
              <a:t>Older women likewise are to be reverent in behavior, not slanderers or slaves to much wine. They are to teach what is good</a:t>
            </a:r>
          </a:p>
        </p:txBody>
      </p:sp>
      <p:sp>
        <p:nvSpPr>
          <p:cNvPr id="4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4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4 </a:t>
            </a:r>
            <a:r>
              <a:t>and so train the young women to love their husbands and children, </a:t>
            </a:r>
            <a:r>
              <a:rPr b="1" baseline="31999"/>
              <a:t>5 </a:t>
            </a:r>
            <a:r>
              <a:t>to be self-controlled, pure, working at home, kind, and submissive to their own husbands, that the word of God may not be reviled. </a:t>
            </a:r>
            <a:r>
              <a:rPr b="1" baseline="31999"/>
              <a:t>6 </a:t>
            </a:r>
            <a:r>
              <a:t>Likewise, urge the younger men to be self-controlled</a:t>
            </a:r>
          </a:p>
        </p:txBody>
      </p:sp>
      <p:sp>
        <p:nvSpPr>
          <p:cNvPr id="45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48" name="TextBox 2"/>
          <p:cNvSpPr txBox="1"/>
          <p:nvPr/>
        </p:nvSpPr>
        <p:spPr>
          <a:xfrm>
            <a:off x="512994" y="1223373"/>
            <a:ext cx="11166012" cy="5476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7 </a:t>
            </a:r>
            <a:r>
              <a:t>Show yourself in all respects to be a model of good works, and in your teaching show integrity, dignity, </a:t>
            </a:r>
            <a:r>
              <a:rPr b="1" baseline="31999"/>
              <a:t>8 </a:t>
            </a:r>
            <a:r>
              <a:t>and sound speech that cannot be condemned, so that an opponent may be put to shame, having nothing evil to say about us.</a:t>
            </a:r>
            <a:r>
              <a:rPr b="1" baseline="31999"/>
              <a:t>9 </a:t>
            </a:r>
            <a:r>
              <a:t>Bondservants are to be submissive to their own masters in everything;</a:t>
            </a:r>
          </a:p>
        </p:txBody>
      </p:sp>
      <p:sp>
        <p:nvSpPr>
          <p:cNvPr id="49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2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t>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 </a:t>
            </a:r>
            <a:r>
              <a:rPr b="1" baseline="31999"/>
              <a:t>11 </a:t>
            </a:r>
            <a:r>
              <a:t>For the grace of God has appeared, bringing salvation for all people,</a:t>
            </a:r>
          </a:p>
        </p:txBody>
      </p:sp>
      <p:sp>
        <p:nvSpPr>
          <p:cNvPr id="53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56" name="TextBox 2"/>
          <p:cNvSpPr txBox="1"/>
          <p:nvPr/>
        </p:nvSpPr>
        <p:spPr>
          <a:xfrm>
            <a:off x="512994" y="155992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12 </a:t>
            </a:r>
            <a:r>
              <a:t>training us to renounce ungodliness and worldly passions, and to live self-controlled, upright, and godly lives in the present age,</a:t>
            </a:r>
            <a:r>
              <a:rPr b="1" baseline="31999"/>
              <a:t>13 </a:t>
            </a:r>
            <a:r>
              <a:t>waiting for our blessed hope, the appearing of the glory of our great God and Savior Jesus Christ,</a:t>
            </a:r>
          </a:p>
        </p:txBody>
      </p:sp>
      <p:sp>
        <p:nvSpPr>
          <p:cNvPr id="57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0" name="TextBox 2"/>
          <p:cNvSpPr txBox="1"/>
          <p:nvPr/>
        </p:nvSpPr>
        <p:spPr>
          <a:xfrm>
            <a:off x="512994" y="1223373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baseline="31999"/>
              <a:t>14 </a:t>
            </a:r>
            <a:r>
              <a:t>who gave himself for us to redeem us from all lawlessness and to purify for himself a people for his own possession who are zealous for good works. </a:t>
            </a:r>
            <a:r>
              <a:rPr b="1" baseline="31999"/>
              <a:t>15 </a:t>
            </a:r>
            <a:r>
              <a:t>Declare these things; exhort and rebuke with all authority. Let no one disregard you.</a:t>
            </a:r>
          </a:p>
        </p:txBody>
      </p:sp>
      <p:sp>
        <p:nvSpPr>
          <p:cNvPr id="61" name="Titus 2:1-15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2:1-15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4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9 </a:t>
            </a:r>
            <a:r>
              <a:t>Bondservants are to be </a:t>
            </a:r>
            <a:r>
              <a:rPr b="1" u="sng"/>
              <a:t>submissive</a:t>
            </a:r>
            <a:r>
              <a:t> to their own masters </a:t>
            </a:r>
            <a:r>
              <a:rPr b="1" u="sng"/>
              <a:t>in everything</a:t>
            </a:r>
            <a:r>
              <a:t>; they are to be well-pleasing, not argumentative,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</a:t>
            </a:r>
          </a:p>
        </p:txBody>
      </p:sp>
      <p:sp>
        <p:nvSpPr>
          <p:cNvPr id="65" name="Titus 2:9-1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2:9-10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3"/>
          <p:cNvSpPr/>
          <p:nvPr/>
        </p:nvSpPr>
        <p:spPr>
          <a:xfrm>
            <a:off x="-108859" y="-117566"/>
            <a:ext cx="12409718" cy="7485017"/>
          </a:xfrm>
          <a:prstGeom prst="rect">
            <a:avLst/>
          </a:prstGeom>
          <a:solidFill>
            <a:srgbClr val="0D0D0D">
              <a:alpha val="46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68" name="TextBox 2"/>
          <p:cNvSpPr txBox="1"/>
          <p:nvPr/>
        </p:nvSpPr>
        <p:spPr>
          <a:xfrm>
            <a:off x="512994" y="1363980"/>
            <a:ext cx="11166012" cy="413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4400">
                <a:solidFill>
                  <a:srgbClr val="FFFFFF"/>
                </a:solidFill>
                <a:latin typeface="Trade Gothic LT Std Bold Conden"/>
                <a:ea typeface="Trade Gothic LT Std Bold Conden"/>
                <a:cs typeface="Trade Gothic LT Std Bold Conden"/>
                <a:sym typeface="Trade Gothic LT Std Bold Conden"/>
              </a:defRPr>
            </a:pPr>
            <a:r>
              <a:rPr b="1" sz="1333"/>
              <a:t> </a:t>
            </a:r>
            <a:r>
              <a:rPr b="1" baseline="31999"/>
              <a:t>9 </a:t>
            </a:r>
            <a:r>
              <a:t>Bondservants are to be submissive to their own masters in everything; they are to be </a:t>
            </a:r>
            <a:r>
              <a:rPr b="1" u="sng"/>
              <a:t>well-pleasing</a:t>
            </a:r>
            <a:r>
              <a:t>, </a:t>
            </a:r>
            <a:r>
              <a:rPr b="1" u="sng"/>
              <a:t>not argumentative</a:t>
            </a:r>
            <a:r>
              <a:t>, </a:t>
            </a:r>
            <a:r>
              <a:rPr b="1" baseline="31999"/>
              <a:t>10 </a:t>
            </a:r>
            <a:r>
              <a:t>not pilfering, but showing all good faith, so that in everything they may adorn the doctrine of God our Savior.</a:t>
            </a:r>
          </a:p>
        </p:txBody>
      </p:sp>
      <p:sp>
        <p:nvSpPr>
          <p:cNvPr id="69" name="Titus 2:9-10 (ESV)"/>
          <p:cNvSpPr txBox="1"/>
          <p:nvPr/>
        </p:nvSpPr>
        <p:spPr>
          <a:xfrm>
            <a:off x="341235" y="330562"/>
            <a:ext cx="7180899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defRPr b="1" sz="4400">
                <a:solidFill>
                  <a:srgbClr val="FFFFFF"/>
                </a:solidFill>
                <a:effectLst>
                  <a:outerShdw sx="100000" sy="100000" kx="0" ky="0" algn="b" rotWithShape="0" blurRad="12700" dist="38100" dir="2700000">
                    <a:srgbClr val="808080"/>
                  </a:outerShdw>
                </a:effectLst>
                <a:latin typeface="Ink Free"/>
                <a:ea typeface="Ink Free"/>
                <a:cs typeface="Ink Free"/>
                <a:sym typeface="Ink Free"/>
              </a:defRPr>
            </a:lvl1pPr>
          </a:lstStyle>
          <a:p>
            <a:pPr/>
            <a:r>
              <a:t>Titus 2:9-10 (ESV)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