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10"/>
          <p:cNvSpPr/>
          <p:nvPr/>
        </p:nvSpPr>
        <p:spPr>
          <a:xfrm>
            <a:off x="-156520" y="-142104"/>
            <a:ext cx="12505040" cy="7142206"/>
          </a:xfrm>
          <a:prstGeom prst="rect">
            <a:avLst/>
          </a:prstGeom>
          <a:solidFill>
            <a:srgbClr val="000000">
              <a:alpha val="10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9871" y="4588931"/>
            <a:ext cx="1092131" cy="2116669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28"/>
          <p:cNvSpPr txBox="1"/>
          <p:nvPr/>
        </p:nvSpPr>
        <p:spPr>
          <a:xfrm>
            <a:off x="698998" y="2106931"/>
            <a:ext cx="10794004" cy="2644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Titus 2:6-8 </a:t>
            </a:r>
          </a:p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Titus and the younger men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3" name="TextBox 2"/>
          <p:cNvSpPr txBox="1"/>
          <p:nvPr/>
        </p:nvSpPr>
        <p:spPr>
          <a:xfrm>
            <a:off x="512994" y="1223373"/>
            <a:ext cx="11166012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6 </a:t>
            </a:r>
            <a:r>
              <a:t>Likewise, urge the younger men to be self-controlled. </a:t>
            </a:r>
            <a:r>
              <a:rPr b="1" baseline="31999"/>
              <a:t>7 </a:t>
            </a:r>
            <a:r>
              <a:rPr b="1" u="sng"/>
              <a:t>Show yourself</a:t>
            </a:r>
            <a:r>
              <a:t> in all respects to be a </a:t>
            </a:r>
            <a:r>
              <a:rPr b="1" u="sng"/>
              <a:t>model of good works</a:t>
            </a:r>
            <a:r>
              <a:t>, and in your teaching show integrity, dignity, </a:t>
            </a:r>
            <a:r>
              <a:rPr b="1" baseline="31999"/>
              <a:t>8 </a:t>
            </a:r>
            <a:r>
              <a:t>and sound speech that cannot be condemned, so that an opponent may be put to shame, having nothing evil to say about us.</a:t>
            </a:r>
          </a:p>
        </p:txBody>
      </p:sp>
      <p:sp>
        <p:nvSpPr>
          <p:cNvPr id="74" name="Titus 2:6-8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2:6-8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7" name="TextBox 2"/>
          <p:cNvSpPr txBox="1"/>
          <p:nvPr/>
        </p:nvSpPr>
        <p:spPr>
          <a:xfrm>
            <a:off x="512994" y="1223373"/>
            <a:ext cx="11166012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6 </a:t>
            </a:r>
            <a:r>
              <a:t>Likewise, urge the younger men to be self-controlled. </a:t>
            </a:r>
            <a:r>
              <a:rPr b="1" baseline="31999"/>
              <a:t>7 </a:t>
            </a:r>
            <a:r>
              <a:t>Show yourself in all respects to be a model of good works, and </a:t>
            </a:r>
            <a:r>
              <a:rPr b="1" u="sng"/>
              <a:t>in your teaching</a:t>
            </a:r>
            <a:r>
              <a:t> show </a:t>
            </a:r>
            <a:r>
              <a:rPr b="1" u="sng"/>
              <a:t>integrity</a:t>
            </a:r>
            <a:r>
              <a:t>, </a:t>
            </a:r>
            <a:r>
              <a:rPr b="1" u="sng"/>
              <a:t>dignity</a:t>
            </a:r>
            <a:r>
              <a:t>, </a:t>
            </a:r>
            <a:r>
              <a:rPr b="1" baseline="31999"/>
              <a:t>8 </a:t>
            </a:r>
            <a:r>
              <a:rPr b="1" u="sng"/>
              <a:t>and sound speech</a:t>
            </a:r>
            <a:r>
              <a:t> that cannot be condemned, so that an opponent may be put to shame, having nothing evil to say about us.</a:t>
            </a:r>
          </a:p>
        </p:txBody>
      </p:sp>
      <p:sp>
        <p:nvSpPr>
          <p:cNvPr id="78" name="Titus 2:6-8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2:6-8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1" name="TextBox 9"/>
          <p:cNvSpPr txBox="1"/>
          <p:nvPr/>
        </p:nvSpPr>
        <p:spPr>
          <a:xfrm>
            <a:off x="690252" y="1803616"/>
            <a:ext cx="10811496" cy="2139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Younger men are to be self-controlled.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Discipleship is walking with others in both truth and practise.</a:t>
            </a:r>
          </a:p>
        </p:txBody>
      </p:sp>
      <p:sp>
        <p:nvSpPr>
          <p:cNvPr id="82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3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Titus and the younger men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6" name="TextBox 2"/>
          <p:cNvSpPr txBox="1"/>
          <p:nvPr/>
        </p:nvSpPr>
        <p:spPr>
          <a:xfrm>
            <a:off x="512994" y="1223373"/>
            <a:ext cx="11166012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6 </a:t>
            </a:r>
            <a:r>
              <a:t>Likewise, urge the younger men to be self-controlled. </a:t>
            </a:r>
            <a:r>
              <a:rPr b="1" baseline="31999"/>
              <a:t>7 </a:t>
            </a:r>
            <a:r>
              <a:t>Show yourself in all respects to be a model of good works, and in your teaching show integrity, dignity, </a:t>
            </a:r>
            <a:r>
              <a:rPr baseline="31999"/>
              <a:t>8 </a:t>
            </a:r>
            <a:r>
              <a:t>and sound speech that cannot be condemned, </a:t>
            </a:r>
            <a:r>
              <a:rPr b="1" u="sng"/>
              <a:t>so that</a:t>
            </a:r>
            <a:r>
              <a:t> an opponent may be put to shame, </a:t>
            </a:r>
            <a:r>
              <a:rPr b="1" u="sng"/>
              <a:t>having nothing evil to say about us</a:t>
            </a:r>
            <a:r>
              <a:t>.</a:t>
            </a:r>
          </a:p>
        </p:txBody>
      </p:sp>
      <p:sp>
        <p:nvSpPr>
          <p:cNvPr id="87" name="Titus 2:6-8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2:6-8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" name="TextBox 9"/>
          <p:cNvSpPr txBox="1"/>
          <p:nvPr/>
        </p:nvSpPr>
        <p:spPr>
          <a:xfrm>
            <a:off x="690252" y="1803616"/>
            <a:ext cx="10811496" cy="359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Younger men are to be self-controlled.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Discipleship is walking with others in both truth and practice. 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Our words and actions should reflect the beauty of the gospel.</a:t>
            </a:r>
          </a:p>
        </p:txBody>
      </p:sp>
      <p:sp>
        <p:nvSpPr>
          <p:cNvPr id="91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2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Titus and the younger men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" name="TextBox 9"/>
          <p:cNvSpPr txBox="1"/>
          <p:nvPr/>
        </p:nvSpPr>
        <p:spPr>
          <a:xfrm>
            <a:off x="568625" y="1765561"/>
            <a:ext cx="11011207" cy="1530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4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Who is discipling you?</a:t>
            </a:r>
          </a:p>
          <a:p>
            <a:pPr marL="785394" indent="-785394">
              <a:lnSpc>
                <a:spcPct val="14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Who are you discipling?”</a:t>
            </a:r>
          </a:p>
        </p:txBody>
      </p:sp>
      <p:sp>
        <p:nvSpPr>
          <p:cNvPr id="96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7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Devoted Older Men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2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8564" y="240687"/>
            <a:ext cx="8934872" cy="4529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57842">
            <a:off x="849468" y="1764026"/>
            <a:ext cx="10425389" cy="4512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TextBox 2"/>
          <p:cNvSpPr txBox="1"/>
          <p:nvPr/>
        </p:nvSpPr>
        <p:spPr>
          <a:xfrm>
            <a:off x="512994" y="1223373"/>
            <a:ext cx="11166012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1 </a:t>
            </a:r>
            <a:r>
              <a:t>But as for you, teach what accords with sound doctrine. </a:t>
            </a:r>
            <a:r>
              <a:rPr b="1" baseline="31999"/>
              <a:t>2 </a:t>
            </a:r>
            <a:r>
              <a:t>Older men are to be sober-minded, dignified, self-controlled, sound in faith, in love, and in steadfastness. </a:t>
            </a:r>
            <a:r>
              <a:rPr b="1" baseline="31999"/>
              <a:t>3 </a:t>
            </a:r>
            <a:r>
              <a:t>Older women likewise are to be reverent in behavior, not slanderers or slaves to much wine. They are to teach what is good</a:t>
            </a:r>
          </a:p>
        </p:txBody>
      </p:sp>
      <p:sp>
        <p:nvSpPr>
          <p:cNvPr id="41" name="Titus 2:1-15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4" name="TextBox 2"/>
          <p:cNvSpPr txBox="1"/>
          <p:nvPr/>
        </p:nvSpPr>
        <p:spPr>
          <a:xfrm>
            <a:off x="512994" y="1363980"/>
            <a:ext cx="1116601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4 </a:t>
            </a:r>
            <a:r>
              <a:t>and so train the young women to love their husbands and children, </a:t>
            </a:r>
            <a:r>
              <a:rPr b="1" baseline="31999"/>
              <a:t>5 </a:t>
            </a:r>
            <a:r>
              <a:t>to be self-controlled, pure, working at home, kind, and submissive to their own husbands, that the word of God may not be reviled. </a:t>
            </a:r>
            <a:r>
              <a:rPr b="1" baseline="31999"/>
              <a:t>6 </a:t>
            </a:r>
            <a:r>
              <a:t>Likewise, urge the younger men to be self-controlled</a:t>
            </a:r>
          </a:p>
        </p:txBody>
      </p:sp>
      <p:sp>
        <p:nvSpPr>
          <p:cNvPr id="45" name="Titus 2:1-15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" name="TextBox 2"/>
          <p:cNvSpPr txBox="1"/>
          <p:nvPr/>
        </p:nvSpPr>
        <p:spPr>
          <a:xfrm>
            <a:off x="512994" y="1223373"/>
            <a:ext cx="11166012" cy="547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7 </a:t>
            </a:r>
            <a:r>
              <a:t>Show yourself in all respects to be a model of good works, and in your teaching show integrity, dignity, </a:t>
            </a:r>
            <a:r>
              <a:rPr b="1" baseline="31999"/>
              <a:t>8 </a:t>
            </a:r>
            <a:r>
              <a:t>and sound speech that cannot be condemned, so that an opponent may be put to shame, having nothing evil to say about us.</a:t>
            </a:r>
            <a:r>
              <a:rPr b="1" baseline="31999"/>
              <a:t>9 </a:t>
            </a:r>
            <a:r>
              <a:t>Bondservants are to be submissive to their own masters in everything;</a:t>
            </a:r>
          </a:p>
        </p:txBody>
      </p:sp>
      <p:sp>
        <p:nvSpPr>
          <p:cNvPr id="49" name="Titus 2:1-15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" name="TextBox 2"/>
          <p:cNvSpPr txBox="1"/>
          <p:nvPr/>
        </p:nvSpPr>
        <p:spPr>
          <a:xfrm>
            <a:off x="512994" y="1363980"/>
            <a:ext cx="1116601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they are to be well-pleasing, not argumentative, </a:t>
            </a:r>
            <a:r>
              <a:rPr b="1" baseline="31999"/>
              <a:t>10 </a:t>
            </a:r>
            <a:r>
              <a:t>not pilfering, but showing all good faith, so that in everything they may adorn the doctrine of God our Savior. </a:t>
            </a:r>
            <a:r>
              <a:rPr b="1" baseline="31999"/>
              <a:t>11 </a:t>
            </a:r>
            <a:r>
              <a:t>For the grace of God has appeared, bringing salvation for all people,</a:t>
            </a:r>
          </a:p>
        </p:txBody>
      </p:sp>
      <p:sp>
        <p:nvSpPr>
          <p:cNvPr id="53" name="Titus 2:1-15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" name="TextBox 2"/>
          <p:cNvSpPr txBox="1"/>
          <p:nvPr/>
        </p:nvSpPr>
        <p:spPr>
          <a:xfrm>
            <a:off x="512994" y="1559923"/>
            <a:ext cx="1116601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12 </a:t>
            </a:r>
            <a:r>
              <a:t>training us to renounce ungodliness and worldly passions, and to live self-controlled, upright, and godly lives in the present age,</a:t>
            </a:r>
            <a:r>
              <a:rPr b="1" baseline="31999"/>
              <a:t>13 </a:t>
            </a:r>
            <a:r>
              <a:t>waiting for our blessed hope, the appearing of the glory of our great God and Savior Jesus Christ,</a:t>
            </a:r>
          </a:p>
        </p:txBody>
      </p:sp>
      <p:sp>
        <p:nvSpPr>
          <p:cNvPr id="57" name="Titus 2:1-15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TextBox 2"/>
          <p:cNvSpPr txBox="1"/>
          <p:nvPr/>
        </p:nvSpPr>
        <p:spPr>
          <a:xfrm>
            <a:off x="512994" y="1223373"/>
            <a:ext cx="1116601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14 </a:t>
            </a:r>
            <a:r>
              <a:t>who gave himself for us to redeem us from all lawlessness and to purify for himself a people for his own possession who are zealous for good works. </a:t>
            </a:r>
            <a:r>
              <a:rPr b="1" baseline="31999"/>
              <a:t>15 </a:t>
            </a:r>
            <a:r>
              <a:t>Declare these things; exhort and rebuke with all authority. Let no one disregard you.</a:t>
            </a:r>
          </a:p>
        </p:txBody>
      </p:sp>
      <p:sp>
        <p:nvSpPr>
          <p:cNvPr id="61" name="Titus 2:1-15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" name="TextBox 2"/>
          <p:cNvSpPr txBox="1"/>
          <p:nvPr/>
        </p:nvSpPr>
        <p:spPr>
          <a:xfrm>
            <a:off x="512994" y="1223373"/>
            <a:ext cx="11166012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6 </a:t>
            </a:r>
            <a:r>
              <a:rPr b="1" u="sng"/>
              <a:t>Likewise</a:t>
            </a:r>
            <a:r>
              <a:t>, urge the younger men to be </a:t>
            </a:r>
            <a:r>
              <a:rPr b="1" u="sng"/>
              <a:t>self-controlled</a:t>
            </a:r>
            <a:r>
              <a:t>. </a:t>
            </a:r>
            <a:r>
              <a:rPr b="1" baseline="31999"/>
              <a:t>7 </a:t>
            </a:r>
            <a:r>
              <a:t>Show yourself in all respects to be a model of good works, and in your teaching show integrity, dignity, </a:t>
            </a:r>
            <a:r>
              <a:rPr b="1" baseline="31999"/>
              <a:t>8 </a:t>
            </a:r>
            <a:r>
              <a:t>and sound speech that cannot be condemned, so that an opponent may be put to shame, having nothing evil to say about us.</a:t>
            </a:r>
          </a:p>
        </p:txBody>
      </p:sp>
      <p:sp>
        <p:nvSpPr>
          <p:cNvPr id="65" name="Titus 2:6-8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2:6-8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" name="TextBox 9"/>
          <p:cNvSpPr txBox="1"/>
          <p:nvPr/>
        </p:nvSpPr>
        <p:spPr>
          <a:xfrm>
            <a:off x="690252" y="1803616"/>
            <a:ext cx="10811496" cy="683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Younger men are to be self-controlled. </a:t>
            </a:r>
          </a:p>
        </p:txBody>
      </p:sp>
      <p:sp>
        <p:nvSpPr>
          <p:cNvPr id="69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0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Titus and the younger men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