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4" name="Shape 34"/>
          <p:cNvSpPr/>
          <p:nvPr>
            <p:ph type="sldImg"/>
          </p:nvPr>
        </p:nvSpPr>
        <p:spPr>
          <a:xfrm>
            <a:off x="1143000" y="685800"/>
            <a:ext cx="4572000" cy="3429000"/>
          </a:xfrm>
          <a:prstGeom prst="rect">
            <a:avLst/>
          </a:prstGeom>
        </p:spPr>
        <p:txBody>
          <a:bodyPr/>
          <a:lstStyle/>
          <a:p>
            <a:pPr/>
          </a:p>
        </p:txBody>
      </p:sp>
      <p:sp>
        <p:nvSpPr>
          <p:cNvPr id="35" name="Shape 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Shape 38"/>
          <p:cNvSpPr/>
          <p:nvPr>
            <p:ph type="sldImg"/>
          </p:nvPr>
        </p:nvSpPr>
        <p:spPr>
          <a:prstGeom prst="rect">
            <a:avLst/>
          </a:prstGeom>
        </p:spPr>
        <p:txBody>
          <a:bodyPr/>
          <a:lstStyle/>
          <a:p>
            <a:pPr/>
          </a:p>
        </p:txBody>
      </p:sp>
      <p:sp>
        <p:nvSpPr>
          <p:cNvPr id="39" name="Shape 39"/>
          <p:cNvSpPr/>
          <p:nvPr>
            <p:ph type="body" sz="quarter" idx="1"/>
          </p:nvPr>
        </p:nvSpPr>
        <p:spPr>
          <a:prstGeom prst="rect">
            <a:avLst/>
          </a:prstGeom>
        </p:spPr>
        <p:txBody>
          <a:bodyPr/>
          <a:lstStyle/>
          <a:p>
            <a:pPr>
              <a:defRPr sz="2000"/>
            </a:pPr>
            <a:r>
              <a:t>Today we are in Chapter 2. Looking at how Dedicated Godly women should look like. </a:t>
            </a:r>
          </a:p>
          <a:p>
            <a:pPr>
              <a:defRPr sz="2000"/>
            </a:pPr>
          </a:p>
          <a:p>
            <a:pPr>
              <a:defRPr sz="2000"/>
            </a:pPr>
            <a:r>
              <a:t>We spoke in Chapter 1 about what we should</a:t>
            </a:r>
            <a:r>
              <a:rPr b="1" u="sng">
                <a:solidFill>
                  <a:srgbClr val="55B8DC"/>
                </a:solidFill>
              </a:rPr>
              <a:t> AVOID</a:t>
            </a:r>
            <a:r>
              <a:t>.</a:t>
            </a:r>
            <a:r>
              <a:rPr b="1" u="sng">
                <a:solidFill>
                  <a:schemeClr val="accent6"/>
                </a:solidFill>
              </a:rPr>
              <a:t> </a:t>
            </a:r>
            <a:r>
              <a:rPr b="1" u="sng">
                <a:solidFill>
                  <a:srgbClr val="55B8DC"/>
                </a:solidFill>
              </a:rPr>
              <a:t>Insubordinate, empty talkers, deceivers</a:t>
            </a:r>
            <a:r>
              <a:t>. </a:t>
            </a:r>
          </a:p>
          <a:p>
            <a:pPr>
              <a:defRPr sz="2000"/>
            </a:pPr>
            <a:r>
              <a:rPr b="1" u="sng">
                <a:solidFill>
                  <a:schemeClr val="accent2"/>
                </a:solidFill>
              </a:rPr>
              <a:t>AVOID myths</a:t>
            </a:r>
            <a:r>
              <a:t> and speculations and these type of people, </a:t>
            </a:r>
            <a:r>
              <a:rPr b="1" u="sng">
                <a:solidFill>
                  <a:schemeClr val="accent2"/>
                </a:solidFill>
              </a:rPr>
              <a:t>but DEVOTE</a:t>
            </a:r>
            <a:r>
              <a:t> yourself rather to this in Chapter 2. Starting with older men. </a:t>
            </a:r>
          </a:p>
          <a:p>
            <a:pPr>
              <a:defRPr sz="2000"/>
            </a:pPr>
          </a:p>
          <a:p>
            <a:pPr>
              <a:defRPr sz="2000"/>
            </a:pPr>
            <a:r>
              <a:rPr b="1" u="sng">
                <a:solidFill>
                  <a:srgbClr val="55B8DC"/>
                </a:solidFill>
              </a:rPr>
              <a:t>Who is Older men/Women?</a:t>
            </a:r>
            <a:r>
              <a:t> - we said is men, not neccesarily 60 or 70, but </a:t>
            </a:r>
            <a:r>
              <a:rPr b="1" u="sng">
                <a:solidFill>
                  <a:schemeClr val="accent4">
                    <a:lumOff val="12500"/>
                  </a:schemeClr>
                </a:solidFill>
              </a:rPr>
              <a:t>mainly</a:t>
            </a:r>
            <a:r>
              <a:t>,</a:t>
            </a:r>
            <a:r>
              <a:rPr b="1" u="sng">
                <a:solidFill>
                  <a:schemeClr val="accent4">
                    <a:lumOff val="12500"/>
                  </a:schemeClr>
                </a:solidFill>
              </a:rPr>
              <a:t> his children is more grown</a:t>
            </a:r>
            <a:r>
              <a:rPr b="1" u="sng">
                <a:solidFill>
                  <a:srgbClr val="55B8DC"/>
                </a:solidFill>
              </a:rPr>
              <a:t> </a:t>
            </a:r>
            <a:r>
              <a:t>up.</a:t>
            </a:r>
          </a:p>
          <a:p>
            <a:pPr>
              <a:defRPr sz="2000"/>
            </a:pPr>
            <a:r>
              <a:t>Older women are those whose children are a </a:t>
            </a:r>
            <a:r>
              <a:rPr b="1" u="sng">
                <a:solidFill>
                  <a:schemeClr val="accent4">
                    <a:lumOff val="12500"/>
                  </a:schemeClr>
                </a:solidFill>
              </a:rPr>
              <a:t>bit older and have more capacity to serve</a:t>
            </a:r>
            <a:r>
              <a:t> others. And younger woman are those</a:t>
            </a:r>
            <a:r>
              <a:rPr b="1" u="sng">
                <a:solidFill>
                  <a:schemeClr val="accent2"/>
                </a:solidFill>
              </a:rPr>
              <a:t> who have their children still young in their home</a:t>
            </a:r>
            <a:r>
              <a:t>.</a:t>
            </a:r>
          </a:p>
          <a:p>
            <a:pPr>
              <a:defRPr sz="2000"/>
            </a:pPr>
            <a:r>
              <a:t>O</a:t>
            </a:r>
            <a:r>
              <a:rPr b="1" u="sng">
                <a:solidFill>
                  <a:srgbClr val="55B8DC"/>
                </a:solidFill>
              </a:rPr>
              <a:t>lder and younger.</a:t>
            </a:r>
            <a:r>
              <a:t> And</a:t>
            </a:r>
            <a:r>
              <a:rPr b="1" u="sng">
                <a:solidFill>
                  <a:schemeClr val="accent4">
                    <a:lumOff val="12500"/>
                  </a:schemeClr>
                </a:solidFill>
              </a:rPr>
              <a:t> both have a role.</a:t>
            </a:r>
          </a:p>
          <a:p>
            <a:pPr>
              <a:defRPr sz="2000"/>
            </a:pPr>
            <a:r>
              <a:t>Because both </a:t>
            </a:r>
            <a:r>
              <a:rPr b="1" u="sng">
                <a:solidFill>
                  <a:schemeClr val="accent4">
                    <a:lumOff val="12500"/>
                  </a:schemeClr>
                </a:solidFill>
              </a:rPr>
              <a:t>have a lot to bring to the church</a:t>
            </a:r>
            <a:r>
              <a:t> and we need one another. God wants us to</a:t>
            </a:r>
            <a:r>
              <a:rPr b="1" u="sng">
                <a:solidFill>
                  <a:schemeClr val="accent2"/>
                </a:solidFill>
              </a:rPr>
              <a:t> live in HARMONY in the church</a:t>
            </a:r>
            <a:r>
              <a:t> together, each fulfilling their role. Just like a husband and a wife.</a:t>
            </a:r>
          </a:p>
          <a:p>
            <a:pPr>
              <a:defRPr sz="2000"/>
            </a:pPr>
          </a:p>
          <a:p>
            <a:pPr>
              <a:defRPr sz="2000"/>
            </a:pPr>
            <a:r>
              <a:t>For </a:t>
            </a:r>
            <a:r>
              <a:rPr b="1" u="sng">
                <a:solidFill>
                  <a:schemeClr val="accent4">
                    <a:lumOff val="12500"/>
                  </a:schemeClr>
                </a:solidFill>
              </a:rPr>
              <a:t>everyone important to listen</a:t>
            </a:r>
            <a:r>
              <a:t>. </a:t>
            </a:r>
            <a:r>
              <a:rPr b="1" u="sng">
                <a:solidFill>
                  <a:schemeClr val="accent2"/>
                </a:solidFill>
              </a:rPr>
              <a:t>Universal TRUTHS!! </a:t>
            </a:r>
          </a:p>
          <a:p>
            <a:pPr>
              <a:defRPr sz="2000"/>
            </a:pPr>
            <a:r>
              <a:rPr b="1" u="sng">
                <a:solidFill>
                  <a:srgbClr val="55B8DC"/>
                </a:solidFill>
              </a:rPr>
              <a:t>Older</a:t>
            </a:r>
            <a:r>
              <a:t> - Let’s see the areas </a:t>
            </a:r>
            <a:r>
              <a:rPr b="1" u="sng">
                <a:solidFill>
                  <a:schemeClr val="accent4">
                    <a:lumOff val="12500"/>
                  </a:schemeClr>
                </a:solidFill>
              </a:rPr>
              <a:t>God wants us to train and teach</a:t>
            </a:r>
            <a:r>
              <a:t> the younger</a:t>
            </a:r>
          </a:p>
          <a:p>
            <a:pPr>
              <a:defRPr sz="2000"/>
            </a:pPr>
            <a:r>
              <a:rPr b="1" u="sng">
                <a:solidFill>
                  <a:srgbClr val="55B8DC"/>
                </a:solidFill>
              </a:rPr>
              <a:t>Younger </a:t>
            </a:r>
            <a:r>
              <a:t>- Listen carefully today, also see how you </a:t>
            </a:r>
            <a:r>
              <a:rPr b="1" u="sng">
                <a:solidFill>
                  <a:schemeClr val="accent2"/>
                </a:solidFill>
              </a:rPr>
              <a:t>can see what is expected when older</a:t>
            </a:r>
            <a:r>
              <a:t>. Growing towards this. </a:t>
            </a:r>
          </a:p>
          <a:p>
            <a:pPr>
              <a:defRPr sz="2000"/>
            </a:pPr>
            <a:r>
              <a:rPr b="1" u="sng">
                <a:solidFill>
                  <a:srgbClr val="55B8DC"/>
                </a:solidFill>
              </a:rPr>
              <a:t>Men,</a:t>
            </a:r>
            <a:r>
              <a:t> remember the church is </a:t>
            </a:r>
            <a:r>
              <a:rPr b="1" u="sng">
                <a:solidFill>
                  <a:schemeClr val="accent4">
                    <a:lumOff val="12500"/>
                  </a:schemeClr>
                </a:solidFill>
              </a:rPr>
              <a:t>fundamentally based on community</a:t>
            </a:r>
            <a:r>
              <a:t>. We are here for one another, and for the men. Today, let’s be open to thinking in a </a:t>
            </a:r>
            <a:r>
              <a:rPr b="1" u="sng">
                <a:solidFill>
                  <a:schemeClr val="accent2"/>
                </a:solidFill>
              </a:rPr>
              <a:t>way to consider how we can support women </a:t>
            </a:r>
            <a:r>
              <a:t>in our lives. As well as how we can teach this </a:t>
            </a:r>
            <a:r>
              <a:rPr b="1" u="sng">
                <a:solidFill>
                  <a:schemeClr val="accent2"/>
                </a:solidFill>
              </a:rPr>
              <a:t>valuable piece of scripture to other women</a:t>
            </a:r>
            <a:r>
              <a:t>. </a:t>
            </a:r>
          </a:p>
          <a:p>
            <a:pPr>
              <a:defRPr sz="2000"/>
            </a:pPr>
          </a:p>
          <a:p>
            <a:pPr>
              <a:defRPr sz="20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 name="Shape 44"/>
          <p:cNvSpPr/>
          <p:nvPr>
            <p:ph type="sldImg"/>
          </p:nvPr>
        </p:nvSpPr>
        <p:spPr>
          <a:prstGeom prst="rect">
            <a:avLst/>
          </a:prstGeom>
        </p:spPr>
        <p:txBody>
          <a:bodyPr/>
          <a:lstStyle/>
          <a:p>
            <a:pPr/>
          </a:p>
        </p:txBody>
      </p:sp>
      <p:sp>
        <p:nvSpPr>
          <p:cNvPr id="45" name="Shape 45"/>
          <p:cNvSpPr/>
          <p:nvPr>
            <p:ph type="body" sz="quarter" idx="1"/>
          </p:nvPr>
        </p:nvSpPr>
        <p:spPr>
          <a:prstGeom prst="rect">
            <a:avLst/>
          </a:prstGeom>
        </p:spPr>
        <p:txBody>
          <a:bodyPr/>
          <a:lstStyle/>
          <a:p>
            <a:pPr>
              <a:defRPr sz="2000"/>
            </a:pPr>
            <a:r>
              <a:t>READ TEXT</a:t>
            </a:r>
          </a:p>
          <a:p>
            <a:pPr>
              <a:defRPr sz="20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Shape 50"/>
          <p:cNvSpPr/>
          <p:nvPr>
            <p:ph type="sldImg"/>
          </p:nvPr>
        </p:nvSpPr>
        <p:spPr>
          <a:prstGeom prst="rect">
            <a:avLst/>
          </a:prstGeom>
        </p:spPr>
        <p:txBody>
          <a:bodyPr/>
          <a:lstStyle/>
          <a:p>
            <a:pPr/>
          </a:p>
        </p:txBody>
      </p:sp>
      <p:sp>
        <p:nvSpPr>
          <p:cNvPr id="51" name="Shape 51"/>
          <p:cNvSpPr/>
          <p:nvPr>
            <p:ph type="body" sz="quarter" idx="1"/>
          </p:nvPr>
        </p:nvSpPr>
        <p:spPr>
          <a:prstGeom prst="rect">
            <a:avLst/>
          </a:prstGeom>
        </p:spPr>
        <p:txBody>
          <a:bodyPr/>
          <a:lstStyle/>
          <a:p>
            <a:pPr>
              <a:defRPr sz="2000"/>
            </a:pPr>
            <a:r>
              <a:t>READ TEXT</a:t>
            </a:r>
          </a:p>
          <a:p>
            <a:pPr>
              <a:defRPr sz="2000"/>
            </a:pPr>
          </a:p>
          <a:p>
            <a:pPr>
              <a:defRPr sz="2000"/>
            </a:pPr>
            <a:r>
              <a:t>There are </a:t>
            </a:r>
            <a:r>
              <a:rPr b="1" u="sng">
                <a:solidFill>
                  <a:schemeClr val="accent4">
                    <a:lumOff val="12500"/>
                  </a:schemeClr>
                </a:solidFill>
              </a:rPr>
              <a:t>some gems in here.</a:t>
            </a:r>
            <a:r>
              <a:t> If you want to </a:t>
            </a:r>
            <a:r>
              <a:rPr b="1" u="sng">
                <a:solidFill>
                  <a:schemeClr val="accent2"/>
                </a:solidFill>
              </a:rPr>
              <a:t>live a holy life, based on the gospel</a:t>
            </a:r>
            <a:r>
              <a:t>, a life that </a:t>
            </a:r>
            <a:r>
              <a:rPr b="1" u="sng">
                <a:solidFill>
                  <a:srgbClr val="55B8DC"/>
                </a:solidFill>
              </a:rPr>
              <a:t>reflects redemption.</a:t>
            </a:r>
            <a:endParaRPr b="1" u="sng">
              <a:solidFill>
                <a:srgbClr val="55B8DC"/>
              </a:solidFill>
            </a:endParaRPr>
          </a:p>
          <a:p>
            <a:pPr>
              <a:defRPr sz="2000"/>
            </a:pPr>
            <a:r>
              <a:t>Here we go.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Shape 58"/>
          <p:cNvSpPr/>
          <p:nvPr>
            <p:ph type="sldImg"/>
          </p:nvPr>
        </p:nvSpPr>
        <p:spPr>
          <a:prstGeom prst="rect">
            <a:avLst/>
          </a:prstGeom>
        </p:spPr>
        <p:txBody>
          <a:bodyPr/>
          <a:lstStyle/>
          <a:p>
            <a:pPr/>
          </a:p>
        </p:txBody>
      </p:sp>
      <p:sp>
        <p:nvSpPr>
          <p:cNvPr id="59" name="Shape 59"/>
          <p:cNvSpPr/>
          <p:nvPr>
            <p:ph type="body" sz="quarter" idx="1"/>
          </p:nvPr>
        </p:nvSpPr>
        <p:spPr>
          <a:prstGeom prst="rect">
            <a:avLst/>
          </a:prstGeom>
        </p:spPr>
        <p:txBody>
          <a:bodyPr/>
          <a:lstStyle/>
          <a:p>
            <a:pPr>
              <a:defRPr sz="2000"/>
            </a:pPr>
            <a:r>
              <a:t>Verse 4 - Young women loving children</a:t>
            </a:r>
          </a:p>
          <a:p>
            <a:pPr>
              <a:defRPr sz="2000"/>
            </a:pPr>
          </a:p>
          <a:p>
            <a:pPr>
              <a:defRPr sz="2000"/>
            </a:pPr>
            <a:r>
              <a:t>Again, </a:t>
            </a:r>
            <a:r>
              <a:rPr b="1" u="sng">
                <a:solidFill>
                  <a:schemeClr val="accent2"/>
                </a:solidFill>
              </a:rPr>
              <a:t>teaching young women to love their children may sound strange</a:t>
            </a:r>
            <a:r>
              <a:t>. </a:t>
            </a:r>
          </a:p>
          <a:p>
            <a:pPr>
              <a:defRPr sz="2000"/>
            </a:pPr>
            <a:r>
              <a:t>Not referring to the </a:t>
            </a:r>
            <a:r>
              <a:rPr b="1" u="sng">
                <a:solidFill>
                  <a:srgbClr val="55B8DC"/>
                </a:solidFill>
              </a:rPr>
              <a:t>emotion of love as but to its ACTIONS.</a:t>
            </a:r>
            <a:r>
              <a:t> </a:t>
            </a:r>
          </a:p>
          <a:p>
            <a:pPr>
              <a:defRPr sz="2000"/>
            </a:pPr>
            <a:r>
              <a:t>Young mothers </a:t>
            </a:r>
            <a:r>
              <a:rPr b="1" u="sng">
                <a:solidFill>
                  <a:schemeClr val="accent4">
                    <a:lumOff val="12500"/>
                  </a:schemeClr>
                </a:solidFill>
              </a:rPr>
              <a:t>need wisdom in how to love their children CORRECTLY </a:t>
            </a:r>
            <a:r>
              <a:t>in terms of practical advice and disciplining children. </a:t>
            </a:r>
          </a:p>
          <a:p>
            <a:pPr>
              <a:defRPr sz="2000"/>
            </a:pPr>
            <a:r>
              <a:rPr b="1" u="sng">
                <a:solidFill>
                  <a:schemeClr val="accent6"/>
                </a:solidFill>
              </a:rPr>
              <a:t>Proverbs 29:15 says, “A rod and reproof impart wisdom, but a child who is unrestrained brings shame to his mother.”</a:t>
            </a:r>
          </a:p>
          <a:p>
            <a:pPr>
              <a:defRPr sz="2000"/>
            </a:pPr>
          </a:p>
          <a:p>
            <a:pPr>
              <a:defRPr sz="2000"/>
            </a:pPr>
            <a:r>
              <a:t>When children are </a:t>
            </a:r>
            <a:r>
              <a:rPr b="1" u="sng">
                <a:solidFill>
                  <a:schemeClr val="accent4">
                    <a:lumOff val="12500"/>
                  </a:schemeClr>
                </a:solidFill>
              </a:rPr>
              <a:t>young (UNDER 2-5)</a:t>
            </a:r>
            <a:r>
              <a:t>, they will need </a:t>
            </a:r>
            <a:r>
              <a:rPr b="1" u="sng">
                <a:solidFill>
                  <a:schemeClr val="accent2"/>
                </a:solidFill>
              </a:rPr>
              <a:t>discipline more than discussion/teaching.</a:t>
            </a:r>
            <a:r>
              <a:t> </a:t>
            </a:r>
          </a:p>
          <a:p>
            <a:pPr>
              <a:defRPr sz="2000"/>
            </a:pPr>
            <a:r>
              <a:t>In the </a:t>
            </a:r>
            <a:r>
              <a:rPr b="1" u="sng">
                <a:solidFill>
                  <a:srgbClr val="55B8DC"/>
                </a:solidFill>
              </a:rPr>
              <a:t>early years that they learn the basic principle of obeying authority</a:t>
            </a:r>
            <a:r>
              <a:t>. As they learn this in their young years, they will struggle less with obeying </a:t>
            </a:r>
            <a:r>
              <a:rPr b="1" u="sng">
                <a:solidFill>
                  <a:schemeClr val="accent4">
                    <a:lumOff val="12500"/>
                  </a:schemeClr>
                </a:solidFill>
              </a:rPr>
              <a:t>teachers, bosses, government authorities, and ultimately God</a:t>
            </a:r>
            <a:r>
              <a:t>. Also,</a:t>
            </a:r>
            <a:r>
              <a:rPr b="1" u="sng">
                <a:solidFill>
                  <a:schemeClr val="accent6"/>
                </a:solidFill>
              </a:rPr>
              <a:t> Proverbs 22:6 says, “Train a child in the way that he should go, and when he is old he will not turn from it.”</a:t>
            </a:r>
            <a:r>
              <a:t> </a:t>
            </a:r>
          </a:p>
          <a:p>
            <a:pPr>
              <a:defRPr sz="2000"/>
            </a:pPr>
            <a:r>
              <a:t>The implication of this is that the older a child gets, the more difficult it will be to train/discipline them. </a:t>
            </a:r>
          </a:p>
          <a:p>
            <a:pPr>
              <a:defRPr sz="2000"/>
            </a:pPr>
            <a:r>
              <a:t>Although </a:t>
            </a:r>
            <a:r>
              <a:rPr b="1" u="sng">
                <a:solidFill>
                  <a:schemeClr val="accent2"/>
                </a:solidFill>
              </a:rPr>
              <a:t>the father</a:t>
            </a:r>
            <a:r>
              <a:t> should take </a:t>
            </a:r>
            <a:r>
              <a:rPr b="1" u="sng">
                <a:solidFill>
                  <a:schemeClr val="accent2"/>
                </a:solidFill>
              </a:rPr>
              <a:t>authority over the discipline, a mother must also be taught.</a:t>
            </a:r>
            <a:r>
              <a:t> </a:t>
            </a:r>
          </a:p>
          <a:p>
            <a:pPr>
              <a:defRPr sz="2000"/>
            </a:pPr>
            <a:r>
              <a:t>You are </a:t>
            </a:r>
            <a:r>
              <a:rPr b="1" u="sng">
                <a:solidFill>
                  <a:srgbClr val="55B8DC"/>
                </a:solidFill>
              </a:rPr>
              <a:t>sinning against God and your children if you call your children “STUPID”</a:t>
            </a:r>
            <a:endParaRPr b="1" u="sng">
              <a:solidFill>
                <a:schemeClr val="accent2"/>
              </a:solidFill>
            </a:endParaRPr>
          </a:p>
          <a:p>
            <a:pPr>
              <a:defRPr sz="2000"/>
            </a:pPr>
          </a:p>
          <a:p>
            <a:pPr>
              <a:defRPr sz="2000"/>
            </a:pPr>
            <a:r>
              <a:t>With that said, the most important way young mothers can love their children is by</a:t>
            </a:r>
            <a:r>
              <a:rPr b="1" u="sng">
                <a:solidFill>
                  <a:schemeClr val="accent4">
                    <a:lumOff val="12500"/>
                  </a:schemeClr>
                </a:solidFill>
              </a:rPr>
              <a:t> teaching them SCRIPTURE and helping them come to a saving relationship with Christ.</a:t>
            </a:r>
            <a:r>
              <a:t> When they are young, they </a:t>
            </a:r>
            <a:r>
              <a:rPr b="1" u="sng">
                <a:solidFill>
                  <a:schemeClr val="accent2"/>
                </a:solidFill>
              </a:rPr>
              <a:t>should read the Bible to them,</a:t>
            </a:r>
            <a:r>
              <a:t> ask them what they heard, make them </a:t>
            </a:r>
            <a:r>
              <a:rPr b="1" u="sng">
                <a:solidFill>
                  <a:srgbClr val="55B8DC"/>
                </a:solidFill>
              </a:rPr>
              <a:t>repeat the essential messages, and then explain and apply i</a:t>
            </a:r>
            <a:r>
              <a:t>t to their lives. Mothers should also have this friendship-type love.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sz="2000"/>
            </a:pPr>
            <a:r>
              <a:t>God first, then love your household well!</a:t>
            </a:r>
          </a:p>
          <a:p>
            <a:pPr>
              <a:defRPr sz="2000"/>
            </a:pPr>
          </a:p>
          <a:p>
            <a:pPr>
              <a:defRPr sz="2000"/>
            </a:pPr>
            <a:r>
              <a:rPr b="1" u="sng">
                <a:solidFill>
                  <a:srgbClr val="55B8DC"/>
                </a:solidFill>
              </a:rPr>
              <a:t>Q: How is it going with loving your household?</a:t>
            </a:r>
            <a:endParaRPr b="1" u="sng">
              <a:solidFill>
                <a:srgbClr val="55B8DC"/>
              </a:solidFill>
            </a:endParaRPr>
          </a:p>
          <a:p>
            <a:pPr>
              <a:defRPr sz="2000"/>
            </a:pPr>
            <a:endParaRPr b="1" u="sng">
              <a:solidFill>
                <a:srgbClr val="55B8DC"/>
              </a:solidFill>
            </a:endParaRPr>
          </a:p>
          <a:p>
            <a:pPr>
              <a:defRPr sz="2000"/>
            </a:pPr>
            <a:r>
              <a:t>There is </a:t>
            </a:r>
            <a:r>
              <a:rPr b="1" u="sng">
                <a:solidFill>
                  <a:schemeClr val="accent4">
                    <a:lumOff val="12500"/>
                  </a:schemeClr>
                </a:solidFill>
              </a:rPr>
              <a:t>much emphasis on the household </a:t>
            </a:r>
            <a:r>
              <a:t>today. WHY? </a:t>
            </a:r>
          </a:p>
          <a:p>
            <a:pPr>
              <a:defRPr sz="2000"/>
            </a:pPr>
            <a:r>
              <a:t>Because </a:t>
            </a:r>
            <a:r>
              <a:rPr b="1" u="sng">
                <a:solidFill>
                  <a:schemeClr val="accent2"/>
                </a:solidFill>
              </a:rPr>
              <a:t>this is God’s design</a:t>
            </a:r>
            <a:r>
              <a:t>. For the wife to </a:t>
            </a:r>
            <a:r>
              <a:rPr b="1" u="sng">
                <a:solidFill>
                  <a:schemeClr val="accent2"/>
                </a:solidFill>
              </a:rPr>
              <a:t>care and love at home. </a:t>
            </a:r>
            <a:endParaRPr b="1" u="sng">
              <a:solidFill>
                <a:schemeClr val="accent2"/>
              </a:solidFill>
            </a:endParaRPr>
          </a:p>
          <a:p>
            <a:pPr>
              <a:defRPr sz="2000"/>
            </a:pPr>
            <a:r>
              <a:rPr b="1" u="sng">
                <a:solidFill>
                  <a:schemeClr val="accent2"/>
                </a:solidFill>
              </a:rPr>
              <a:t>Your chidlren NEED you, your husband need you.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p>
            <a:pPr marL="267368" indent="-267368">
              <a:buSzPct val="100000"/>
              <a:buAutoNum type="arabicPeriod" startAt="4"/>
              <a:defRPr sz="2000"/>
            </a:pPr>
            <a:r>
              <a:rPr b="1" u="sng">
                <a:solidFill>
                  <a:srgbClr val="55B8DC"/>
                </a:solidFill>
              </a:rPr>
              <a:t>Be Kind</a:t>
            </a:r>
            <a:endParaRPr b="1" u="sng">
              <a:solidFill>
                <a:srgbClr val="55B8DC"/>
              </a:solidFill>
            </a:endParaRPr>
          </a:p>
          <a:p>
            <a:pPr>
              <a:defRPr sz="2000"/>
            </a:pPr>
            <a:endParaRPr b="1" u="sng">
              <a:solidFill>
                <a:srgbClr val="55B8DC"/>
              </a:solidFill>
            </a:endParaRPr>
          </a:p>
          <a:p>
            <a:pPr>
              <a:defRPr sz="2000"/>
            </a:pPr>
            <a:r>
              <a:t>The word can also be translated </a:t>
            </a:r>
            <a:r>
              <a:rPr b="1" u="sng">
                <a:solidFill>
                  <a:schemeClr val="accent2"/>
                </a:solidFill>
              </a:rPr>
              <a:t>as “GOOD”</a:t>
            </a:r>
            <a:r>
              <a:t>. They are to </a:t>
            </a:r>
            <a:r>
              <a:rPr b="1" u="sng">
                <a:solidFill>
                  <a:schemeClr val="accent2"/>
                </a:solidFill>
              </a:rPr>
              <a:t>be good homemakers</a:t>
            </a:r>
            <a:r>
              <a:t>. But, it also could stand alone,</a:t>
            </a:r>
            <a:r>
              <a:rPr b="1" u="sng">
                <a:solidFill>
                  <a:schemeClr val="accent4">
                    <a:lumOff val="12500"/>
                  </a:schemeClr>
                </a:solidFill>
              </a:rPr>
              <a:t> which is why it is often translated “KIND.”</a:t>
            </a:r>
            <a:r>
              <a:t> </a:t>
            </a:r>
          </a:p>
          <a:p>
            <a:pPr>
              <a:defRPr sz="2000"/>
            </a:pPr>
            <a:r>
              <a:t>It means to be a </a:t>
            </a:r>
            <a:r>
              <a:rPr b="1" u="sng">
                <a:solidFill>
                  <a:schemeClr val="accent4">
                    <a:lumOff val="12500"/>
                  </a:schemeClr>
                </a:solidFill>
              </a:rPr>
              <a:t>nice person to be around</a:t>
            </a:r>
            <a:r>
              <a:t>. The kind woman </a:t>
            </a:r>
            <a:r>
              <a:rPr b="1" u="sng">
                <a:solidFill>
                  <a:schemeClr val="accent2"/>
                </a:solidFill>
              </a:rPr>
              <a:t>thinks of the NEED of others.</a:t>
            </a:r>
            <a:endParaRPr b="1" u="sng">
              <a:solidFill>
                <a:schemeClr val="accent2"/>
              </a:solidFill>
            </a:endParaRPr>
          </a:p>
          <a:p>
            <a:pPr>
              <a:defRPr sz="2000"/>
            </a:pPr>
            <a:endParaRPr b="1" u="sng">
              <a:solidFill>
                <a:schemeClr val="accent2"/>
              </a:solidFill>
            </a:endParaRPr>
          </a:p>
          <a:p>
            <a:pPr>
              <a:defRPr sz="2000"/>
            </a:pPr>
            <a:r>
              <a:t>When the chidlren is </a:t>
            </a:r>
            <a:r>
              <a:rPr b="1" u="sng">
                <a:solidFill>
                  <a:schemeClr val="accent4">
                    <a:lumOff val="12500"/>
                  </a:schemeClr>
                </a:solidFill>
              </a:rPr>
              <a:t>UPSET or discouraged,</a:t>
            </a:r>
            <a:r>
              <a:t> she responds with</a:t>
            </a:r>
            <a:r>
              <a:rPr b="1" u="sng">
                <a:solidFill>
                  <a:schemeClr val="accent4">
                    <a:lumOff val="12500"/>
                  </a:schemeClr>
                </a:solidFill>
              </a:rPr>
              <a:t> sympathy and kind</a:t>
            </a:r>
            <a:r>
              <a:t> words. I always think of </a:t>
            </a:r>
            <a:r>
              <a:rPr b="1" u="sng">
                <a:solidFill>
                  <a:schemeClr val="accent2"/>
                </a:solidFill>
              </a:rPr>
              <a:t>when everything is CHAOS in the house,</a:t>
            </a:r>
            <a:r>
              <a:t> and everyone is crying. Children are upset, my wife still </a:t>
            </a:r>
            <a:r>
              <a:rPr b="1" u="sng">
                <a:solidFill>
                  <a:schemeClr val="accent4">
                    <a:lumOff val="12500"/>
                  </a:schemeClr>
                </a:solidFill>
              </a:rPr>
              <a:t>treats every child with such care.</a:t>
            </a:r>
            <a:r>
              <a:t> When I just want to start </a:t>
            </a:r>
            <a:r>
              <a:rPr b="1" u="sng">
                <a:solidFill>
                  <a:schemeClr val="accent2"/>
                </a:solidFill>
              </a:rPr>
              <a:t>wacking children, she cares for them. </a:t>
            </a:r>
            <a:endParaRPr b="1" u="sng">
              <a:solidFill>
                <a:srgbClr val="55B8DC"/>
              </a:solidFill>
            </a:endParaRPr>
          </a:p>
          <a:p>
            <a:pPr>
              <a:defRPr sz="2000"/>
            </a:pPr>
            <a:endParaRPr b="1" u="sng">
              <a:solidFill>
                <a:srgbClr val="55B8DC"/>
              </a:solidFill>
            </a:endParaRPr>
          </a:p>
          <a:p>
            <a:pPr>
              <a:defRPr sz="2000"/>
            </a:pPr>
            <a:r>
              <a:t>Proverbs 31:26 says this in describing the Proverbs 31 woman, </a:t>
            </a:r>
            <a:r>
              <a:rPr b="1" u="sng">
                <a:solidFill>
                  <a:schemeClr val="accent6"/>
                </a:solidFill>
              </a:rPr>
              <a:t>“She opens her mouth with wisdom, and loving instruction is on her tongue.”</a:t>
            </a:r>
            <a:r>
              <a:t> To be kind, one must think of </a:t>
            </a:r>
            <a:r>
              <a:rPr b="1" u="sng">
                <a:solidFill>
                  <a:schemeClr val="accent4">
                    <a:lumOff val="12500"/>
                  </a:schemeClr>
                </a:solidFill>
              </a:rPr>
              <a:t>others even above oneself</a:t>
            </a:r>
            <a:r>
              <a:t>. This is a trait that must be learned, and certainly, </a:t>
            </a:r>
            <a:r>
              <a:rPr b="1" u="sng">
                <a:solidFill>
                  <a:schemeClr val="accent2"/>
                </a:solidFill>
              </a:rPr>
              <a:t>Christ is our perfect model.</a:t>
            </a:r>
            <a:endParaRPr b="1" u="sng">
              <a:solidFill>
                <a:srgbClr val="55B8DC"/>
              </a:solidFill>
            </a:endParaRPr>
          </a:p>
          <a:p>
            <a:pPr>
              <a:defRPr sz="2000"/>
            </a:pPr>
            <a:endParaRPr b="1" u="sng">
              <a:solidFill>
                <a:schemeClr val="accent6"/>
              </a:solidFill>
            </a:endParaRPr>
          </a:p>
          <a:p>
            <a:pPr>
              <a:defRPr sz="2000"/>
            </a:pPr>
            <a:r>
              <a:rPr b="1" u="sng">
                <a:solidFill>
                  <a:schemeClr val="accent6"/>
                </a:solidFill>
              </a:rPr>
              <a:t>Philippians 2:3-5 says: Instead of being motivated by selfish ambition or vanity, each of you should, in humility, be moved to treat one another as more important than yourself. Each of you should be concerned not only about your own interests, but about the interests of others as well. You should have the same attitude toward one another that Christ Jesus had,</a:t>
            </a:r>
          </a:p>
          <a:p>
            <a:pPr>
              <a:defRPr sz="2000"/>
            </a:pPr>
          </a:p>
          <a:p>
            <a:pPr>
              <a:defRPr sz="20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 name="Shape 77"/>
          <p:cNvSpPr/>
          <p:nvPr>
            <p:ph type="sldImg"/>
          </p:nvPr>
        </p:nvSpPr>
        <p:spPr>
          <a:prstGeom prst="rect">
            <a:avLst/>
          </a:prstGeom>
        </p:spPr>
        <p:txBody>
          <a:bodyPr/>
          <a:lstStyle/>
          <a:p>
            <a:pPr/>
          </a:p>
        </p:txBody>
      </p:sp>
      <p:sp>
        <p:nvSpPr>
          <p:cNvPr id="78" name="Shape 78"/>
          <p:cNvSpPr/>
          <p:nvPr>
            <p:ph type="body" sz="quarter" idx="1"/>
          </p:nvPr>
        </p:nvSpPr>
        <p:spPr>
          <a:prstGeom prst="rect">
            <a:avLst/>
          </a:prstGeom>
        </p:spPr>
        <p:txBody>
          <a:bodyPr/>
          <a:lstStyle/>
          <a:p>
            <a:pPr marL="267368" indent="-267368">
              <a:buSzPct val="100000"/>
              <a:buAutoNum type="arabicPeriod" startAt="5"/>
              <a:defRPr sz="2000"/>
            </a:pPr>
            <a:r>
              <a:rPr b="1" u="sng">
                <a:solidFill>
                  <a:schemeClr val="accent2"/>
                </a:solidFill>
              </a:rPr>
              <a:t>Be Subject to their own husbands. </a:t>
            </a:r>
          </a:p>
          <a:p>
            <a:pPr>
              <a:defRPr sz="2000"/>
            </a:pPr>
          </a:p>
          <a:p>
            <a:pPr>
              <a:defRPr sz="2000"/>
            </a:pPr>
            <a:r>
              <a:rPr b="1" u="sng">
                <a:solidFill>
                  <a:srgbClr val="55B8DC"/>
                </a:solidFill>
              </a:rPr>
              <a:t>Why should women submit</a:t>
            </a:r>
            <a:r>
              <a:t> to their husbands and not the other way around? Or why should there be any</a:t>
            </a:r>
            <a:r>
              <a:rPr b="1" u="sng">
                <a:solidFill>
                  <a:schemeClr val="accent4">
                    <a:lumOff val="12500"/>
                  </a:schemeClr>
                </a:solidFill>
              </a:rPr>
              <a:t> authority in the marriage union at all?</a:t>
            </a:r>
            <a:r>
              <a:t> The reason is that God made man and woman in his image from the beginning (Gen 1:27), and in the </a:t>
            </a:r>
            <a:r>
              <a:rPr b="1" u="sng">
                <a:solidFill>
                  <a:schemeClr val="accent2"/>
                </a:solidFill>
              </a:rPr>
              <a:t>God-head of God the Father, God the Son, and God the Holy Spirit</a:t>
            </a:r>
            <a:r>
              <a:t>, there is </a:t>
            </a:r>
            <a:r>
              <a:rPr b="1" u="sng">
                <a:solidFill>
                  <a:schemeClr val="accent4">
                    <a:lumOff val="12500"/>
                  </a:schemeClr>
                </a:solidFill>
              </a:rPr>
              <a:t>equality, authority, and love.</a:t>
            </a:r>
            <a:r>
              <a:t> The Son submits to the Father, though they are all co-equal.</a:t>
            </a:r>
          </a:p>
          <a:p>
            <a:pPr>
              <a:defRPr sz="2000"/>
            </a:pPr>
            <a:r>
              <a:rPr b="1" u="sng">
                <a:solidFill>
                  <a:schemeClr val="accent2"/>
                </a:solidFill>
              </a:rPr>
              <a:t>God loves order. He created it this way. </a:t>
            </a:r>
            <a:endParaRPr b="1" u="sng">
              <a:solidFill>
                <a:schemeClr val="accent2"/>
              </a:solidFill>
            </a:endParaRPr>
          </a:p>
          <a:p>
            <a:pPr>
              <a:defRPr sz="2000"/>
            </a:pPr>
            <a:r>
              <a:t> </a:t>
            </a:r>
          </a:p>
          <a:p>
            <a:pPr>
              <a:defRPr sz="2000"/>
            </a:pPr>
            <a:r>
              <a:t>1 Corinthians 11:3. He says, </a:t>
            </a:r>
            <a:r>
              <a:rPr b="1" u="sng">
                <a:solidFill>
                  <a:schemeClr val="accent6"/>
                </a:solidFill>
              </a:rPr>
              <a:t>“But I want you to know that Christ is the head of every man, and the man [or husband] is the head of a woman [or wife], and God is the head of Christ.”</a:t>
            </a:r>
            <a:r>
              <a:t> Again, in the analogy, the </a:t>
            </a:r>
            <a:r>
              <a:rPr b="1" u="sng">
                <a:solidFill>
                  <a:schemeClr val="accent4">
                    <a:lumOff val="12500"/>
                  </a:schemeClr>
                </a:solidFill>
              </a:rPr>
              <a:t>man reflects God, and the woman reflects Christ</a:t>
            </a:r>
            <a:r>
              <a:t>. God is co-equal with Christ, yet is his leader, and the</a:t>
            </a:r>
            <a:r>
              <a:rPr b="1" u="sng">
                <a:solidFill>
                  <a:schemeClr val="accent2"/>
                </a:solidFill>
              </a:rPr>
              <a:t> man is co-equal with his wife and yet is her leader</a:t>
            </a:r>
            <a:r>
              <a:t>.</a:t>
            </a:r>
          </a:p>
          <a:p>
            <a:pPr>
              <a:defRPr sz="2000"/>
            </a:pPr>
          </a:p>
          <a:p>
            <a:pPr>
              <a:defRPr sz="2000"/>
            </a:pPr>
            <a:r>
              <a:t>It doesn’t</a:t>
            </a:r>
            <a:r>
              <a:rPr b="1" u="sng">
                <a:solidFill>
                  <a:schemeClr val="accent4">
                    <a:lumOff val="12500"/>
                  </a:schemeClr>
                </a:solidFill>
              </a:rPr>
              <a:t> mean the husband is SMARTER or more able</a:t>
            </a:r>
            <a:r>
              <a:t>; it’s because of order. </a:t>
            </a:r>
            <a:r>
              <a:rPr b="1" u="sng">
                <a:solidFill>
                  <a:schemeClr val="accent2"/>
                </a:solidFill>
              </a:rPr>
              <a:t>If 2 generals is going to plan a battle </a:t>
            </a:r>
            <a:r>
              <a:t>tactic for the same battle, it’s going to be a disaster; someone needs to ultimately lead.</a:t>
            </a:r>
          </a:p>
          <a:p>
            <a:pPr>
              <a:defRPr sz="2000"/>
            </a:pPr>
            <a:r>
              <a:t>The way the Bible describes this is how Jesus </a:t>
            </a:r>
            <a:r>
              <a:rPr b="1" u="sng">
                <a:solidFill>
                  <a:schemeClr val="accent4">
                    <a:lumOff val="12500"/>
                  </a:schemeClr>
                </a:solidFill>
              </a:rPr>
              <a:t>gave himself up for the church.</a:t>
            </a:r>
            <a:r>
              <a:t> A very TALL order for men. </a:t>
            </a:r>
          </a:p>
          <a:p>
            <a:pPr>
              <a:defRPr sz="2000"/>
            </a:pPr>
            <a:r>
              <a:rPr b="1" u="sng">
                <a:solidFill>
                  <a:srgbClr val="55B8DC"/>
                </a:solidFill>
              </a:rPr>
              <a:t>We need prayer. We need to sacrificially love our wives.</a:t>
            </a:r>
            <a:r>
              <a:t> And with that, the </a:t>
            </a:r>
            <a:r>
              <a:rPr b="1" u="sng">
                <a:solidFill>
                  <a:schemeClr val="accent4">
                    <a:lumOff val="12500"/>
                  </a:schemeClr>
                </a:solidFill>
              </a:rPr>
              <a:t>wife submits and yields easier.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Shape 84"/>
          <p:cNvSpPr/>
          <p:nvPr>
            <p:ph type="sldImg"/>
          </p:nvPr>
        </p:nvSpPr>
        <p:spPr>
          <a:prstGeom prst="rect">
            <a:avLst/>
          </a:prstGeom>
        </p:spPr>
        <p:txBody>
          <a:bodyPr/>
          <a:lstStyle/>
          <a:p>
            <a:pPr/>
          </a:p>
        </p:txBody>
      </p:sp>
      <p:sp>
        <p:nvSpPr>
          <p:cNvPr id="85" name="Shape 85"/>
          <p:cNvSpPr/>
          <p:nvPr>
            <p:ph type="body" sz="quarter" idx="1"/>
          </p:nvPr>
        </p:nvSpPr>
        <p:spPr>
          <a:prstGeom prst="rect">
            <a:avLst/>
          </a:prstGeom>
        </p:spPr>
        <p:txBody>
          <a:bodyPr/>
          <a:lstStyle/>
          <a:p>
            <a:pPr>
              <a:defRPr sz="2000"/>
            </a:pPr>
            <a:r>
              <a:t>POINT 2</a:t>
            </a:r>
          </a:p>
          <a:p>
            <a:pPr>
              <a:defRPr sz="2000"/>
            </a:pPr>
          </a:p>
          <a:p>
            <a:pPr>
              <a:defRPr sz="2000"/>
            </a:pPr>
            <a:r>
              <a:t>Like mentioned, as our bodies grow older, </a:t>
            </a:r>
            <a:r>
              <a:rPr b="1" u="sng">
                <a:solidFill>
                  <a:schemeClr val="accent2"/>
                </a:solidFill>
              </a:rPr>
              <a:t>our GODLINESS should develop and become MORE beautiful </a:t>
            </a:r>
            <a:r>
              <a:t>for our saviour. </a:t>
            </a:r>
          </a:p>
          <a:p>
            <a:pPr>
              <a:defRPr sz="2000"/>
            </a:pPr>
            <a:r>
              <a:t>God intends for us to </a:t>
            </a:r>
            <a:r>
              <a:rPr b="1" u="sng">
                <a:solidFill>
                  <a:schemeClr val="accent2"/>
                </a:solidFill>
              </a:rPr>
              <a:t>grow in godliness. </a:t>
            </a:r>
          </a:p>
          <a:p>
            <a:pPr>
              <a:defRPr sz="2000"/>
            </a:pPr>
          </a:p>
          <a:p>
            <a:pPr>
              <a:defRPr sz="2000"/>
            </a:pPr>
            <a:r>
              <a:t>And here in these verses, he spoke to the men, and now he spoke to the women. Do these things. Our lives should beautify the gospel if people see us. </a:t>
            </a:r>
          </a:p>
          <a:p>
            <a:pPr>
              <a:defRPr sz="2000"/>
            </a:pPr>
          </a:p>
          <a:p>
            <a:pPr>
              <a:defRPr sz="2000"/>
            </a:pPr>
            <a:r>
              <a:t>Living out the gospel is </a:t>
            </a:r>
            <a:r>
              <a:rPr b="1" u="sng">
                <a:solidFill>
                  <a:schemeClr val="accent4">
                    <a:lumOff val="12500"/>
                  </a:schemeClr>
                </a:solidFill>
              </a:rPr>
              <a:t>part of God’s Redemptive plan</a:t>
            </a:r>
            <a:r>
              <a:t>. God is still redeeming us today</a:t>
            </a:r>
            <a:r>
              <a:rPr b="1" u="sng">
                <a:solidFill>
                  <a:schemeClr val="accent4">
                    <a:lumOff val="12500"/>
                  </a:schemeClr>
                </a:solidFill>
              </a:rPr>
              <a:t> of sin, of hurt, of lies </a:t>
            </a:r>
            <a:r>
              <a:t>we believe. This here is </a:t>
            </a:r>
            <a:r>
              <a:rPr b="1" u="sng">
                <a:solidFill>
                  <a:schemeClr val="accent2"/>
                </a:solidFill>
              </a:rPr>
              <a:t>fruit of someone who allows God to change my heart </a:t>
            </a:r>
            <a:r>
              <a:t>and my ways still, even if I’m older, I’m still surrendering myself to Him.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pic>
        <p:nvPicPr>
          <p:cNvPr id="25" name="Picture 7" descr="Picture 7"/>
          <p:cNvPicPr>
            <a:picLocks noChangeAspect="1"/>
          </p:cNvPicPr>
          <p:nvPr/>
        </p:nvPicPr>
        <p:blipFill>
          <a:blip r:embed="rId2">
            <a:extLst/>
          </a:blip>
          <a:stretch>
            <a:fillRect/>
          </a:stretch>
        </p:blipFill>
        <p:spPr>
          <a:xfrm>
            <a:off x="0" y="0"/>
            <a:ext cx="12192000" cy="6858000"/>
          </a:xfrm>
          <a:prstGeom prst="rect">
            <a:avLst/>
          </a:prstGeom>
          <a:ln w="12700">
            <a:miter lim="400000"/>
          </a:ln>
        </p:spPr>
      </p:pic>
      <p:sp>
        <p:nvSpPr>
          <p:cNvPr id="26" name="Rectangle 10"/>
          <p:cNvSpPr/>
          <p:nvPr/>
        </p:nvSpPr>
        <p:spPr>
          <a:xfrm>
            <a:off x="-156520" y="-142104"/>
            <a:ext cx="12505040" cy="7142206"/>
          </a:xfrm>
          <a:prstGeom prst="rect">
            <a:avLst/>
          </a:prstGeom>
          <a:solidFill>
            <a:srgbClr val="000000">
              <a:alpha val="10000"/>
            </a:srgbClr>
          </a:solidFill>
          <a:ln w="12700">
            <a:solidFill>
              <a:srgbClr val="32538F"/>
            </a:solidFill>
            <a:miter/>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27" name="Picture 8" descr="Picture 8"/>
          <p:cNvPicPr>
            <a:picLocks noChangeAspect="1"/>
          </p:cNvPicPr>
          <p:nvPr/>
        </p:nvPicPr>
        <p:blipFill>
          <a:blip r:embed="rId3">
            <a:extLst/>
          </a:blip>
          <a:stretch>
            <a:fillRect/>
          </a:stretch>
        </p:blipFill>
        <p:spPr>
          <a:xfrm>
            <a:off x="11099871" y="4588931"/>
            <a:ext cx="1092131" cy="2116669"/>
          </a:xfrm>
          <a:prstGeom prst="rect">
            <a:avLst/>
          </a:prstGeom>
          <a:ln w="12700">
            <a:miter lim="400000"/>
          </a:ln>
        </p:spPr>
      </p:pic>
      <p:sp>
        <p:nvSpPr>
          <p:cNvPr id="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78978" y="6232198"/>
            <a:ext cx="258623" cy="248304"/>
          </a:xfrm>
          <a:prstGeom prst="rect">
            <a:avLst/>
          </a:prstGeom>
          <a:ln w="12700">
            <a:miter lim="400000"/>
          </a:ln>
        </p:spPr>
        <p:txBody>
          <a:bodyPr wrap="none" lIns="45718" tIns="45718" rIns="45718" bIns="45718" anchor="ctr">
            <a:spAutoFit/>
          </a:bodyPr>
          <a:lstStyle>
            <a:lvl1pPr algn="r">
              <a:defRPr sz="1200">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 name="TextBox 28"/>
          <p:cNvSpPr txBox="1"/>
          <p:nvPr/>
        </p:nvSpPr>
        <p:spPr>
          <a:xfrm>
            <a:off x="698998" y="2106931"/>
            <a:ext cx="10794004" cy="26441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Titus 2:3-5</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Dedicated Women</a:t>
            </a:r>
          </a:p>
          <a:p>
            <a:pPr algn="ctr">
              <a:defRPr b="1" spc="381" sz="5600">
                <a:solidFill>
                  <a:srgbClr val="FFFFFF"/>
                </a:solidFill>
                <a:latin typeface="Trade Gothic LT Std Bold Conden"/>
                <a:ea typeface="Trade Gothic LT Std Bold Conden"/>
                <a:cs typeface="Trade Gothic LT Std Bold Conden"/>
                <a:sym typeface="Trade Gothic LT Std Bold Conden"/>
              </a:defRPr>
            </a:pPr>
            <a:r>
              <a:t>Part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Rectangle 2"/>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pic>
        <p:nvPicPr>
          <p:cNvPr id="96" name="Picture 2" descr="Picture 2"/>
          <p:cNvPicPr>
            <a:picLocks noChangeAspect="1"/>
          </p:cNvPicPr>
          <p:nvPr/>
        </p:nvPicPr>
        <p:blipFill>
          <a:blip r:embed="rId2">
            <a:extLst/>
          </a:blip>
          <a:stretch>
            <a:fillRect/>
          </a:stretch>
        </p:blipFill>
        <p:spPr>
          <a:xfrm>
            <a:off x="1628564" y="240687"/>
            <a:ext cx="8934872" cy="4529484"/>
          </a:xfrm>
          <a:prstGeom prst="rect">
            <a:avLst/>
          </a:prstGeom>
          <a:ln w="12700">
            <a:miter lim="400000"/>
          </a:ln>
        </p:spPr>
      </p:pic>
      <p:pic>
        <p:nvPicPr>
          <p:cNvPr id="97" name="Picture 13" descr="Picture 13"/>
          <p:cNvPicPr>
            <a:picLocks noChangeAspect="1"/>
          </p:cNvPicPr>
          <p:nvPr/>
        </p:nvPicPr>
        <p:blipFill>
          <a:blip r:embed="rId3">
            <a:extLst/>
          </a:blip>
          <a:stretch>
            <a:fillRect/>
          </a:stretch>
        </p:blipFill>
        <p:spPr>
          <a:xfrm rot="21157842">
            <a:off x="849468" y="1764026"/>
            <a:ext cx="10425389" cy="451228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2" name="TextBox 2"/>
          <p:cNvSpPr txBox="1"/>
          <p:nvPr/>
        </p:nvSpPr>
        <p:spPr>
          <a:xfrm>
            <a:off x="391911" y="1075617"/>
            <a:ext cx="10957491"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t>1 But as for you, teach what accords with sound doctrine. </a:t>
            </a:r>
            <a:r>
              <a:rPr b="1"/>
              <a:t>2 </a:t>
            </a:r>
            <a:r>
              <a:t>Older men are to be sober-minded, dignified, self-controlled, sound in faith, in love, and in steadfastness.</a:t>
            </a:r>
          </a:p>
        </p:txBody>
      </p:sp>
      <p:sp>
        <p:nvSpPr>
          <p:cNvPr id="43" name="Titus 2:3-5 (ESV)"/>
          <p:cNvSpPr txBox="1"/>
          <p:nvPr/>
        </p:nvSpPr>
        <p:spPr>
          <a:xfrm>
            <a:off x="470524"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2:3-5 (ESV)</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48" name="TextBox 2"/>
          <p:cNvSpPr txBox="1"/>
          <p:nvPr/>
        </p:nvSpPr>
        <p:spPr>
          <a:xfrm>
            <a:off x="391911" y="1030499"/>
            <a:ext cx="10957491" cy="496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rPr b="1"/>
              <a:t> 3 </a:t>
            </a:r>
            <a:r>
              <a:t>Older women likewise are to be reverent in behavior, not slanderers or slaves to much wine. They are to teach what is good, </a:t>
            </a:r>
            <a:r>
              <a:rPr b="1"/>
              <a:t>4 </a:t>
            </a:r>
            <a:r>
              <a:t>and so train the young women to love their husbands and children, </a:t>
            </a:r>
            <a:r>
              <a:rPr b="1"/>
              <a:t>5 </a:t>
            </a:r>
            <a:r>
              <a:t>to be self-controlled, pure, working at home, kind, and submissive to their own husbands, that the word of God may not be reviled.</a:t>
            </a:r>
          </a:p>
        </p:txBody>
      </p:sp>
      <p:sp>
        <p:nvSpPr>
          <p:cNvPr id="49" name="Titus 2:3-5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Titus 2:3-5 (ESV)</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54" name="TextBox 2"/>
          <p:cNvSpPr txBox="1"/>
          <p:nvPr/>
        </p:nvSpPr>
        <p:spPr>
          <a:xfrm>
            <a:off x="481441" y="1191653"/>
            <a:ext cx="10957491"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t>15 </a:t>
            </a:r>
            <a:r>
              <a:t>A rod and reproof impart wisdom, but a child who is unrestrained brings shame to his mother.</a:t>
            </a:r>
          </a:p>
        </p:txBody>
      </p:sp>
      <p:sp>
        <p:nvSpPr>
          <p:cNvPr id="55" name="Pro 29:15"/>
          <p:cNvSpPr txBox="1"/>
          <p:nvPr/>
        </p:nvSpPr>
        <p:spPr>
          <a:xfrm>
            <a:off x="538202" y="392346"/>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Pro 29:15</a:t>
            </a:r>
          </a:p>
        </p:txBody>
      </p:sp>
      <p:sp>
        <p:nvSpPr>
          <p:cNvPr id="56" name="TextBox 2"/>
          <p:cNvSpPr txBox="1"/>
          <p:nvPr/>
        </p:nvSpPr>
        <p:spPr>
          <a:xfrm>
            <a:off x="481441" y="3861305"/>
            <a:ext cx="10957491"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000">
                <a:solidFill>
                  <a:srgbClr val="FFFFFF"/>
                </a:solidFill>
                <a:latin typeface="Trade Gothic LT Std Bold Conden"/>
                <a:ea typeface="Trade Gothic LT Std Bold Conden"/>
                <a:cs typeface="Trade Gothic LT Std Bold Conden"/>
                <a:sym typeface="Trade Gothic LT Std Bold Conden"/>
              </a:defRPr>
            </a:pPr>
            <a:r>
              <a:t>15 </a:t>
            </a:r>
            <a:r>
              <a:t>Train a child in the way that he should go, and when he is old he will not turn from it</a:t>
            </a:r>
          </a:p>
        </p:txBody>
      </p:sp>
      <p:sp>
        <p:nvSpPr>
          <p:cNvPr id="57" name="Pro 22:6"/>
          <p:cNvSpPr txBox="1"/>
          <p:nvPr/>
        </p:nvSpPr>
        <p:spPr>
          <a:xfrm>
            <a:off x="538202" y="3046729"/>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Pro 22:6</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2" name="TextBox 9"/>
          <p:cNvSpPr txBox="1"/>
          <p:nvPr/>
        </p:nvSpPr>
        <p:spPr>
          <a:xfrm>
            <a:off x="690252" y="1803616"/>
            <a:ext cx="10811496" cy="70815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785394" indent="-785394">
              <a:lnSpc>
                <a:spcPct val="120000"/>
              </a:lnSpc>
              <a:buSzPct val="100000"/>
              <a:buAutoNum type="arabicParenR" startAt="1"/>
              <a:defRPr sz="4400">
                <a:solidFill>
                  <a:srgbClr val="FFFFFF"/>
                </a:solidFill>
              </a:defRPr>
            </a:lvl1pPr>
          </a:lstStyle>
          <a:p>
            <a:pPr/>
            <a:r>
              <a:t>Love your household well</a:t>
            </a:r>
          </a:p>
        </p:txBody>
      </p:sp>
      <p:sp>
        <p:nvSpPr>
          <p:cNvPr id="63"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64" name="Dedicated Women"/>
          <p:cNvSpPr txBox="1"/>
          <p:nvPr/>
        </p:nvSpPr>
        <p:spPr>
          <a:xfrm>
            <a:off x="-422361" y="196337"/>
            <a:ext cx="13431851" cy="840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33" sz="4900">
                <a:solidFill>
                  <a:srgbClr val="FFFFFF"/>
                </a:solidFill>
                <a:latin typeface="Trade Gothic LT Std Bold Conden"/>
                <a:ea typeface="Trade Gothic LT Std Bold Conden"/>
                <a:cs typeface="Trade Gothic LT Std Bold Conden"/>
                <a:sym typeface="Trade Gothic LT Std Bold Conden"/>
              </a:defRPr>
            </a:lvl1pPr>
          </a:lstStyle>
          <a:p>
            <a:pPr/>
            <a:r>
              <a:t>Dedicated Women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69" name="TextBox 2"/>
          <p:cNvSpPr txBox="1"/>
          <p:nvPr/>
        </p:nvSpPr>
        <p:spPr>
          <a:xfrm>
            <a:off x="391911" y="1030499"/>
            <a:ext cx="10957491" cy="4968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Trade Gothic LT Std Bold Conden"/>
                <a:ea typeface="Trade Gothic LT Std Bold Conden"/>
                <a:cs typeface="Trade Gothic LT Std Bold Conden"/>
                <a:sym typeface="Trade Gothic LT Std Bold Conden"/>
              </a:defRPr>
            </a:lvl1pPr>
          </a:lstStyle>
          <a:p>
            <a:pPr/>
            <a:r>
              <a:t>Instead of being motivated by selfish ambition or vanity, each of you should, in humility, be moved to treat one another as more important than yourself. Each of you should be concerned not only about your own interests, but about the interests of others as well. You should have the same attitude toward one another that Christ Jesus had,</a:t>
            </a:r>
          </a:p>
        </p:txBody>
      </p:sp>
      <p:sp>
        <p:nvSpPr>
          <p:cNvPr id="70" name="Phil 2:3-5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Phil 2:3-5 (ESV)</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 name="Rectangle 3"/>
          <p:cNvSpPr/>
          <p:nvPr/>
        </p:nvSpPr>
        <p:spPr>
          <a:xfrm>
            <a:off x="-108859" y="-117566"/>
            <a:ext cx="12409718"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75" name="TextBox 2"/>
          <p:cNvSpPr txBox="1"/>
          <p:nvPr/>
        </p:nvSpPr>
        <p:spPr>
          <a:xfrm>
            <a:off x="391911" y="1227465"/>
            <a:ext cx="9907052" cy="252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Trade Gothic LT Std Bold Conden"/>
                <a:ea typeface="Trade Gothic LT Std Bold Conden"/>
                <a:cs typeface="Trade Gothic LT Std Bold Conden"/>
                <a:sym typeface="Trade Gothic LT Std Bold Conden"/>
              </a:defRPr>
            </a:lvl1pPr>
          </a:lstStyle>
          <a:p>
            <a:pPr/>
            <a:r>
              <a:t> “But I want you to know that Christ is the head of every man, and the man is the head of a woman, and God is the head of Christ.”</a:t>
            </a:r>
          </a:p>
        </p:txBody>
      </p:sp>
      <p:sp>
        <p:nvSpPr>
          <p:cNvPr id="76" name="1 Cor 11:3 (ESV)"/>
          <p:cNvSpPr txBox="1"/>
          <p:nvPr/>
        </p:nvSpPr>
        <p:spPr>
          <a:xfrm>
            <a:off x="538202" y="195380"/>
            <a:ext cx="7180898" cy="764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Cor 11:3 (ESV)</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1" name="TextBox 9"/>
          <p:cNvSpPr txBox="1"/>
          <p:nvPr/>
        </p:nvSpPr>
        <p:spPr>
          <a:xfrm>
            <a:off x="690252" y="1803616"/>
            <a:ext cx="10811496" cy="22248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4" indent="-785394">
              <a:lnSpc>
                <a:spcPct val="120000"/>
              </a:lnSpc>
              <a:buSzPct val="100000"/>
              <a:buAutoNum type="arabicParenR" startAt="1"/>
              <a:defRPr sz="4400">
                <a:solidFill>
                  <a:srgbClr val="FFFFFF"/>
                </a:solidFill>
              </a:defRPr>
            </a:pPr>
            <a:r>
              <a:t>Love your household well</a:t>
            </a:r>
          </a:p>
          <a:p>
            <a:pPr marL="785394" indent="-785394">
              <a:lnSpc>
                <a:spcPct val="120000"/>
              </a:lnSpc>
              <a:buSzPct val="100000"/>
              <a:buAutoNum type="arabicParenR" startAt="1"/>
              <a:defRPr sz="4400">
                <a:solidFill>
                  <a:srgbClr val="FFFFFF"/>
                </a:solidFill>
              </a:defRPr>
            </a:pPr>
            <a:r>
              <a:t>Guard your heart and desires, because your heart is deceitful</a:t>
            </a:r>
          </a:p>
        </p:txBody>
      </p:sp>
      <p:sp>
        <p:nvSpPr>
          <p:cNvPr id="82"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83" name="Dedicated Women"/>
          <p:cNvSpPr txBox="1"/>
          <p:nvPr/>
        </p:nvSpPr>
        <p:spPr>
          <a:xfrm>
            <a:off x="-422361" y="196337"/>
            <a:ext cx="13431851" cy="840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33" sz="4900">
                <a:solidFill>
                  <a:srgbClr val="FFFFFF"/>
                </a:solidFill>
                <a:latin typeface="Trade Gothic LT Std Bold Conden"/>
                <a:ea typeface="Trade Gothic LT Std Bold Conden"/>
                <a:cs typeface="Trade Gothic LT Std Bold Conden"/>
                <a:sym typeface="Trade Gothic LT Std Bold Conden"/>
              </a:defRPr>
            </a:lvl1pPr>
          </a:lstStyle>
          <a:p>
            <a:pPr/>
            <a:r>
              <a:t>Dedicated Women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 name="Rectangle 3"/>
          <p:cNvSpPr/>
          <p:nvPr/>
        </p:nvSpPr>
        <p:spPr>
          <a:xfrm>
            <a:off x="-130630" y="-117566"/>
            <a:ext cx="12409717" cy="7485017"/>
          </a:xfrm>
          <a:prstGeom prst="rect">
            <a:avLst/>
          </a:prstGeom>
          <a:solidFill>
            <a:srgbClr val="0D0D0D">
              <a:alpha val="46000"/>
            </a:srgbClr>
          </a:solidFill>
          <a:ln w="12700">
            <a:miter lim="400000"/>
          </a:ln>
        </p:spPr>
        <p:txBody>
          <a:bodyPr lIns="45718" tIns="45718" rIns="45718" bIns="45718" anchor="ctr"/>
          <a:lstStyle/>
          <a:p>
            <a:pPr algn="ctr">
              <a:defRPr>
                <a:solidFill>
                  <a:srgbClr val="FFFFFF"/>
                </a:solidFill>
                <a:latin typeface="Calibri"/>
                <a:ea typeface="Calibri"/>
                <a:cs typeface="Calibri"/>
                <a:sym typeface="Calibri"/>
              </a:defRPr>
            </a:pPr>
          </a:p>
        </p:txBody>
      </p:sp>
      <p:sp>
        <p:nvSpPr>
          <p:cNvPr id="88" name="TextBox 9"/>
          <p:cNvSpPr txBox="1"/>
          <p:nvPr/>
        </p:nvSpPr>
        <p:spPr>
          <a:xfrm>
            <a:off x="568625" y="1260335"/>
            <a:ext cx="11011207" cy="20321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30000"/>
              </a:lnSpc>
              <a:buSzPct val="100000"/>
              <a:buAutoNum type="arabicParenR" startAt="1"/>
              <a:defRPr sz="3800">
                <a:solidFill>
                  <a:srgbClr val="FFFFFF"/>
                </a:solidFill>
              </a:defRPr>
            </a:pPr>
            <a:r>
              <a:t>How is it going with loving your husband and children?  </a:t>
            </a:r>
          </a:p>
          <a:p>
            <a:pPr marL="785393" indent="-785393">
              <a:lnSpc>
                <a:spcPct val="130000"/>
              </a:lnSpc>
              <a:buSzPct val="100000"/>
              <a:buAutoNum type="arabicParenR" startAt="1"/>
              <a:defRPr sz="3800">
                <a:solidFill>
                  <a:srgbClr val="FFFFFF"/>
                </a:solidFill>
              </a:defRPr>
            </a:pPr>
            <a:r>
              <a:t>How is it going with your heart and desires?</a:t>
            </a:r>
          </a:p>
        </p:txBody>
      </p:sp>
      <p:sp>
        <p:nvSpPr>
          <p:cNvPr id="89" name="Rectangle 4"/>
          <p:cNvSpPr/>
          <p:nvPr/>
        </p:nvSpPr>
        <p:spPr>
          <a:xfrm>
            <a:off x="0" y="243704"/>
            <a:ext cx="12192000"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0" name="Rectangle 4"/>
          <p:cNvSpPr/>
          <p:nvPr/>
        </p:nvSpPr>
        <p:spPr>
          <a:xfrm>
            <a:off x="-21772" y="3528431"/>
            <a:ext cx="12192001" cy="847605"/>
          </a:xfrm>
          <a:prstGeom prst="rect">
            <a:avLst/>
          </a:prstGeom>
          <a:solidFill>
            <a:srgbClr val="8FAADC"/>
          </a:solidFill>
          <a:ln w="25400">
            <a:solidFill>
              <a:srgbClr val="8FAADC"/>
            </a:solidFill>
          </a:ln>
        </p:spPr>
        <p:txBody>
          <a:bodyPr lIns="45718" tIns="45718" rIns="45718" bIns="45718" anchor="ctr"/>
          <a:lstStyle/>
          <a:p>
            <a:pPr algn="ctr">
              <a:defRPr>
                <a:solidFill>
                  <a:srgbClr val="FFFFFF"/>
                </a:solidFill>
              </a:defRPr>
            </a:pPr>
          </a:p>
        </p:txBody>
      </p:sp>
      <p:sp>
        <p:nvSpPr>
          <p:cNvPr id="91" name="a Longing for Jesus"/>
          <p:cNvSpPr txBox="1"/>
          <p:nvPr/>
        </p:nvSpPr>
        <p:spPr>
          <a:xfrm>
            <a:off x="655274" y="3154515"/>
            <a:ext cx="10515601" cy="15954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lvl1pPr algn="ctr">
              <a:lnSpc>
                <a:spcPct val="90000"/>
              </a:lnSpc>
              <a:defRPr sz="5100">
                <a:solidFill>
                  <a:srgbClr val="FFFFFF"/>
                </a:solidFill>
                <a:latin typeface="Calibri Light"/>
                <a:ea typeface="Calibri Light"/>
                <a:cs typeface="Calibri Light"/>
                <a:sym typeface="Calibri Light"/>
              </a:defRPr>
            </a:lvl1pPr>
          </a:lstStyle>
          <a:p>
            <a:pPr/>
            <a:r>
              <a:t>Action Point</a:t>
            </a:r>
          </a:p>
        </p:txBody>
      </p:sp>
      <p:sp>
        <p:nvSpPr>
          <p:cNvPr id="92" name="TextBox 9"/>
          <p:cNvSpPr txBox="1"/>
          <p:nvPr/>
        </p:nvSpPr>
        <p:spPr>
          <a:xfrm>
            <a:off x="354776" y="4611995"/>
            <a:ext cx="11438905" cy="192607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785393" indent="-785393">
              <a:lnSpc>
                <a:spcPct val="120000"/>
              </a:lnSpc>
              <a:buSzPct val="100000"/>
              <a:buAutoNum type="arabicParenR" startAt="1"/>
              <a:defRPr sz="3800">
                <a:solidFill>
                  <a:srgbClr val="FFFFFF"/>
                </a:solidFill>
              </a:defRPr>
            </a:pPr>
            <a:r>
              <a:t>Pray for one another to love our households well</a:t>
            </a:r>
          </a:p>
          <a:p>
            <a:pPr marL="785393" indent="-785393">
              <a:lnSpc>
                <a:spcPct val="120000"/>
              </a:lnSpc>
              <a:buSzPct val="100000"/>
              <a:buAutoNum type="arabicParenR" startAt="1"/>
              <a:defRPr sz="3800">
                <a:solidFill>
                  <a:srgbClr val="FFFFFF"/>
                </a:solidFill>
              </a:defRPr>
            </a:pPr>
            <a:r>
              <a:t>Pray for our hearts, to have a desire to do God’s will and desire the things He wants us to desire</a:t>
            </a:r>
          </a:p>
        </p:txBody>
      </p:sp>
      <p:sp>
        <p:nvSpPr>
          <p:cNvPr id="93" name="Dedicated Women"/>
          <p:cNvSpPr txBox="1"/>
          <p:nvPr/>
        </p:nvSpPr>
        <p:spPr>
          <a:xfrm>
            <a:off x="-422361" y="196337"/>
            <a:ext cx="13431851" cy="8407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pc="333" sz="4900">
                <a:solidFill>
                  <a:srgbClr val="FFFFFF"/>
                </a:solidFill>
                <a:latin typeface="Trade Gothic LT Std Bold Conden"/>
                <a:ea typeface="Trade Gothic LT Std Bold Conden"/>
                <a:cs typeface="Trade Gothic LT Std Bold Conden"/>
                <a:sym typeface="Trade Gothic LT Std Bold Conden"/>
              </a:defRPr>
            </a:lvl1pPr>
          </a:lstStyle>
          <a:p>
            <a:pPr/>
            <a:r>
              <a:t>Dedicated Women</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