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Today we are in Chapter 2. Looking at how </a:t>
            </a:r>
            <a:r>
              <a:rPr b="1" u="sng">
                <a:solidFill>
                  <a:schemeClr val="accent5">
                    <a:lumOff val="10098"/>
                  </a:schemeClr>
                </a:solidFill>
              </a:rPr>
              <a:t>Dedicated Godly women</a:t>
            </a:r>
            <a:r>
              <a:t> should look like. Many of us we haven’t been growing up in a</a:t>
            </a:r>
            <a:r>
              <a:rPr b="1" u="sng">
                <a:solidFill>
                  <a:schemeClr val="accent2"/>
                </a:solidFill>
              </a:rPr>
              <a:t> biblical home and therefore don’t know what Biblical women</a:t>
            </a:r>
            <a:r>
              <a:t> looks like. Right? And I think not many times we go and look at what Dedicated women should be like. The same is</a:t>
            </a:r>
            <a:r>
              <a:rPr b="1" u="sng">
                <a:solidFill>
                  <a:schemeClr val="accent4">
                    <a:lumOff val="12500"/>
                  </a:schemeClr>
                </a:solidFill>
              </a:rPr>
              <a:t> true for men by the way.</a:t>
            </a:r>
            <a:r>
              <a:t>  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We spoke in Chapter 1 about what we should</a:t>
            </a:r>
            <a:r>
              <a:rPr b="1" u="sng">
                <a:solidFill>
                  <a:schemeClr val="accent5">
                    <a:lumOff val="10098"/>
                  </a:schemeClr>
                </a:solidFill>
              </a:rPr>
              <a:t> AVOID</a:t>
            </a:r>
            <a:r>
              <a:t>.</a:t>
            </a:r>
            <a:r>
              <a:rPr b="1" u="sng">
                <a:solidFill>
                  <a:schemeClr val="accent6"/>
                </a:solidFill>
              </a:rPr>
              <a:t> </a:t>
            </a:r>
            <a:r>
              <a:rPr b="1" u="sng">
                <a:solidFill>
                  <a:schemeClr val="accent5">
                    <a:lumOff val="10098"/>
                  </a:schemeClr>
                </a:solidFill>
              </a:rPr>
              <a:t>Insubordinate, empty talkers, deceivers</a:t>
            </a:r>
            <a:r>
              <a:t>. </a:t>
            </a:r>
          </a:p>
          <a:p>
            <a:pPr>
              <a:defRPr sz="2000"/>
            </a:pPr>
            <a:r>
              <a:rPr b="1" u="sng">
                <a:solidFill>
                  <a:schemeClr val="accent2"/>
                </a:solidFill>
              </a:rPr>
              <a:t>AVOID myths</a:t>
            </a:r>
            <a:r>
              <a:t> and speculations and these type of people, </a:t>
            </a:r>
            <a:r>
              <a:rPr b="1" u="sng">
                <a:solidFill>
                  <a:schemeClr val="accent2"/>
                </a:solidFill>
              </a:rPr>
              <a:t>but DEVOTE</a:t>
            </a:r>
            <a:r>
              <a:t> yourself rather to this in Chapter 2. Starting with older men. 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rPr b="1" u="sng">
                <a:solidFill>
                  <a:schemeClr val="accent5">
                    <a:lumOff val="10098"/>
                  </a:schemeClr>
                </a:solidFill>
              </a:rPr>
              <a:t>Who is Older men?</a:t>
            </a:r>
            <a:r>
              <a:t> - we said is men, not neccesarily 60 or 70, but </a:t>
            </a:r>
            <a:r>
              <a:rPr b="1" u="sng">
                <a:solidFill>
                  <a:schemeClr val="accent4">
                    <a:lumOff val="12500"/>
                  </a:schemeClr>
                </a:solidFill>
              </a:rPr>
              <a:t>mainly who can care more for others</a:t>
            </a:r>
            <a:r>
              <a:t>, when his children is more grown up and he has more capacity to serve others and disciple other younger men. 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The same for women. Older women are those whose children are a </a:t>
            </a:r>
            <a:r>
              <a:rPr b="1" u="sng">
                <a:solidFill>
                  <a:schemeClr val="accent4">
                    <a:lumOff val="12500"/>
                  </a:schemeClr>
                </a:solidFill>
              </a:rPr>
              <a:t>bit older and have more capacity to serve</a:t>
            </a:r>
            <a:r>
              <a:t> others. And younger woman are those</a:t>
            </a:r>
            <a:r>
              <a:rPr b="1" u="sng">
                <a:solidFill>
                  <a:schemeClr val="accent2"/>
                </a:solidFill>
              </a:rPr>
              <a:t> who have their children still young in their home</a:t>
            </a:r>
            <a:r>
              <a:t>. And today we will look at both of these, older and younger.  And immediately </a:t>
            </a:r>
            <a:r>
              <a:rPr b="1" u="sng">
                <a:solidFill>
                  <a:schemeClr val="accent5">
                    <a:lumOff val="10098"/>
                  </a:schemeClr>
                </a:solidFill>
              </a:rPr>
              <a:t>we as MEN can think</a:t>
            </a:r>
            <a:r>
              <a:t>, okay, we can probably switch off or leave? NOOO. </a:t>
            </a:r>
            <a:r>
              <a:rPr b="1" u="sng">
                <a:solidFill>
                  <a:schemeClr val="accent2"/>
                </a:solidFill>
              </a:rPr>
              <a:t>Those days woma</a:t>
            </a:r>
            <a:r>
              <a:t>n got Children </a:t>
            </a:r>
            <a:r>
              <a:rPr b="1" u="sng">
                <a:solidFill>
                  <a:schemeClr val="accent4">
                    <a:lumOff val="12500"/>
                  </a:schemeClr>
                </a:solidFill>
              </a:rPr>
              <a:t>EARLY 16, 17, 18 years old.</a:t>
            </a:r>
            <a:endParaRPr b="1" u="sng">
              <a:solidFill>
                <a:schemeClr val="accent4">
                  <a:lumOff val="125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READ TEXT</a:t>
            </a: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READ TEXT</a:t>
            </a: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" name="Shape 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READ TEXT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There are </a:t>
            </a:r>
            <a:r>
              <a:rPr b="1" u="sng">
                <a:solidFill>
                  <a:schemeClr val="accent4">
                    <a:lumOff val="12500"/>
                  </a:schemeClr>
                </a:solidFill>
              </a:rPr>
              <a:t>some gems in here.</a:t>
            </a:r>
            <a:r>
              <a:t> If you want to </a:t>
            </a:r>
            <a:r>
              <a:rPr b="1" u="sng">
                <a:solidFill>
                  <a:schemeClr val="accent2"/>
                </a:solidFill>
              </a:rPr>
              <a:t>live a holy life, based on the gospel</a:t>
            </a:r>
            <a:r>
              <a:t>, a life that </a:t>
            </a:r>
            <a:r>
              <a:rPr b="1" u="sng">
                <a:solidFill>
                  <a:schemeClr val="accent5">
                    <a:lumOff val="10098"/>
                  </a:schemeClr>
                </a:solidFill>
              </a:rPr>
              <a:t>reflects redemption.</a:t>
            </a:r>
            <a:endParaRPr b="1" u="sng">
              <a:solidFill>
                <a:schemeClr val="accent5">
                  <a:lumOff val="10098"/>
                </a:schemeClr>
              </a:solidFill>
            </a:endParaRPr>
          </a:p>
          <a:p>
            <a:pPr>
              <a:defRPr sz="2000"/>
            </a:pPr>
            <a:r>
              <a:t>Here we go.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Verse 3</a:t>
            </a:r>
          </a:p>
          <a:p>
            <a:pPr>
              <a:defRPr sz="2000"/>
            </a:pPr>
            <a:r>
              <a:t>First, we must say that we will always return to sound doctrine. Right? </a:t>
            </a:r>
          </a:p>
          <a:p>
            <a:pPr>
              <a:defRPr sz="2000"/>
            </a:pPr>
            <a:r>
              <a:t>Verse 1 READ.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rPr b="1" u="sng">
                <a:solidFill>
                  <a:schemeClr val="accent5">
                    <a:lumOff val="10098"/>
                  </a:schemeClr>
                </a:solidFill>
              </a:rPr>
              <a:t>How do we ensure we keep sound doctrine?</a:t>
            </a:r>
            <a:r>
              <a:t> </a:t>
            </a:r>
          </a:p>
          <a:p>
            <a:pPr>
              <a:defRPr sz="2000"/>
            </a:pPr>
            <a:r>
              <a:t>By not becoming </a:t>
            </a:r>
            <a:r>
              <a:rPr b="1" u="sng">
                <a:solidFill>
                  <a:schemeClr val="accent2"/>
                </a:solidFill>
              </a:rPr>
              <a:t>arrogant or prideful of the things we believe are</a:t>
            </a:r>
            <a:r>
              <a:t> correct, but always being open to what God wants to teach us, and basing everything on scripture. 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After Paul mentions sound doctrine, he starts once again to share what this sound doctrine looks like. Practically. Sort of asking, </a:t>
            </a:r>
            <a:r>
              <a:rPr b="1" u="sng">
                <a:solidFill>
                  <a:schemeClr val="accent5">
                    <a:lumOff val="10098"/>
                  </a:schemeClr>
                </a:solidFill>
              </a:rPr>
              <a:t>Do you practice what you preach? </a:t>
            </a:r>
            <a:r>
              <a:t>Then look for yourself, </a:t>
            </a:r>
            <a:r>
              <a:rPr b="1" u="sng">
                <a:solidFill>
                  <a:schemeClr val="accent4">
                    <a:lumOff val="12500"/>
                  </a:schemeClr>
                </a:solidFill>
              </a:rPr>
              <a:t>do you do the following?</a:t>
            </a:r>
            <a:endParaRPr b="1" u="sng">
              <a:solidFill>
                <a:schemeClr val="accent4">
                  <a:lumOff val="12500"/>
                </a:schemeClr>
              </a:solidFill>
            </a:endParaRPr>
          </a:p>
          <a:p>
            <a:pPr>
              <a:defRPr sz="2000"/>
            </a:pPr>
            <a:endParaRPr b="1" u="sng">
              <a:solidFill>
                <a:schemeClr val="accent4">
                  <a:lumOff val="12500"/>
                </a:schemeClr>
              </a:solidFill>
            </a:endParaRPr>
          </a:p>
          <a:p>
            <a:pPr>
              <a:defRPr sz="2000"/>
            </a:pPr>
            <a:endParaRPr b="1" u="sng">
              <a:solidFill>
                <a:schemeClr val="accent4">
                  <a:lumOff val="12500"/>
                </a:schemeClr>
              </a:solidFill>
            </a:endParaRPr>
          </a:p>
          <a:p>
            <a:pPr>
              <a:defRPr sz="2000"/>
            </a:pPr>
          </a:p>
          <a:p>
            <a:pPr>
              <a:defRPr sz="2000"/>
            </a:pPr>
          </a:p>
          <a:p>
            <a:pPr>
              <a:defRPr sz="2000"/>
            </a:pP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POINT 1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When it comes to being </a:t>
            </a:r>
            <a:r>
              <a:rPr b="1" u="sng">
                <a:solidFill>
                  <a:schemeClr val="accent2"/>
                </a:solidFill>
              </a:rPr>
              <a:t>reverent, older women should set an example</a:t>
            </a:r>
            <a:r>
              <a:t> to the younger ones. </a:t>
            </a:r>
          </a:p>
          <a:p>
            <a:pPr>
              <a:defRPr sz="2000"/>
            </a:pPr>
            <a:r>
              <a:t>Not drinking, not slandering but teaching wisdom and loving Jesus.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rPr b="1" u="sng">
                <a:solidFill>
                  <a:schemeClr val="accent5">
                    <a:lumOff val="10098"/>
                  </a:schemeClr>
                </a:solidFill>
              </a:rPr>
              <a:t>Q: Are you setting an example to the younger ones / OUTSIDE world?</a:t>
            </a:r>
            <a:r>
              <a:t> </a:t>
            </a:r>
          </a:p>
          <a:p>
            <a:pPr>
              <a:defRPr sz="2000"/>
            </a:pPr>
            <a:r>
              <a:t>When it comes to </a:t>
            </a:r>
            <a:r>
              <a:rPr b="1" u="sng">
                <a:solidFill>
                  <a:schemeClr val="accent4">
                    <a:lumOff val="12500"/>
                  </a:schemeClr>
                </a:solidFill>
              </a:rPr>
              <a:t>loving Jesus, serving his church, praying for people.</a:t>
            </a:r>
          </a:p>
          <a:p>
            <a:pPr>
              <a:defRPr sz="2000"/>
            </a:pPr>
          </a:p>
          <a:p>
            <a:pPr>
              <a:defRPr sz="2000"/>
            </a:pP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b="1" u="sng">
                <a:solidFill>
                  <a:schemeClr val="accent4">
                    <a:lumOff val="12500"/>
                  </a:schemeClr>
                </a:solidFill>
              </a:rPr>
              <a:t>POINT 2</a:t>
            </a:r>
            <a:endParaRPr b="1" u="sng">
              <a:solidFill>
                <a:schemeClr val="accent4">
                  <a:lumOff val="12500"/>
                </a:schemeClr>
              </a:solidFill>
            </a:endParaRPr>
          </a:p>
          <a:p>
            <a:pPr>
              <a:defRPr sz="2000"/>
            </a:pPr>
            <a:r>
              <a:rPr b="1" u="sng">
                <a:solidFill>
                  <a:schemeClr val="accent2"/>
                </a:solidFill>
              </a:rPr>
              <a:t>Older:</a:t>
            </a:r>
          </a:p>
          <a:p>
            <a:pPr>
              <a:defRPr sz="2000"/>
            </a:pPr>
            <a:r>
              <a:t>Q: Are you teaching and training someone in church? 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rPr b="1" u="sng">
                <a:solidFill>
                  <a:schemeClr val="accent4">
                    <a:lumOff val="12500"/>
                  </a:schemeClr>
                </a:solidFill>
              </a:rPr>
              <a:t>Younger:</a:t>
            </a:r>
          </a:p>
          <a:p>
            <a:pPr>
              <a:defRPr sz="2000"/>
            </a:pPr>
            <a:r>
              <a:t>Q: Are you being taught by someone in church?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Write down a name, and commit to just have a chat or a coffee with them in church?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They don’t necessarily </a:t>
            </a:r>
            <a:r>
              <a:rPr b="1" u="sng">
                <a:solidFill>
                  <a:schemeClr val="accent5">
                    <a:lumOff val="10098"/>
                  </a:schemeClr>
                </a:solidFill>
              </a:rPr>
              <a:t>have to be 20 years older or younger than you,</a:t>
            </a:r>
            <a:r>
              <a:t> but ask God to show you a name and ask someone to keep you accountable. 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The same for men, it is always important to train someone and be trained and kept accountable by someone. Also write down a name. </a:t>
            </a: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179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2:3-5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Dedicated Older Woman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TextBox 2"/>
          <p:cNvSpPr txBox="1"/>
          <p:nvPr/>
        </p:nvSpPr>
        <p:spPr>
          <a:xfrm>
            <a:off x="391911" y="1075617"/>
            <a:ext cx="10957491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1 But as for you, teach what accords with sound doctrine. </a:t>
            </a:r>
            <a:r>
              <a:rPr b="1"/>
              <a:t>2 </a:t>
            </a:r>
            <a:r>
              <a:t>Older men are to be sober-minded, dignified, self-controlled, sound in faith, in love, and in steadfastness.</a:t>
            </a:r>
          </a:p>
        </p:txBody>
      </p:sp>
      <p:sp>
        <p:nvSpPr>
          <p:cNvPr id="43" name="Titus 2:3-5 (ESV)"/>
          <p:cNvSpPr txBox="1"/>
          <p:nvPr/>
        </p:nvSpPr>
        <p:spPr>
          <a:xfrm>
            <a:off x="470524" y="195380"/>
            <a:ext cx="7180898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2:3-5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391911" y="1030499"/>
            <a:ext cx="10957491" cy="496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 3 </a:t>
            </a:r>
            <a:r>
              <a:t>Older women likewise are to be reverent in behavior, not slanderers or slaves to much wine. They are to teach what is good, </a:t>
            </a:r>
            <a:r>
              <a:rPr b="1"/>
              <a:t>4 </a:t>
            </a:r>
            <a:r>
              <a:t>and so train the young women to love their husbands and children, </a:t>
            </a:r>
            <a:r>
              <a:rPr b="1"/>
              <a:t>5 </a:t>
            </a:r>
            <a:r>
              <a:t>to be self-controlled, pure, working at home, kind, and submissive to their own husbands, that the word of God may not be reviled.</a:t>
            </a:r>
          </a:p>
        </p:txBody>
      </p:sp>
      <p:sp>
        <p:nvSpPr>
          <p:cNvPr id="49" name="Titus 2:3-5 (ESV)"/>
          <p:cNvSpPr txBox="1"/>
          <p:nvPr/>
        </p:nvSpPr>
        <p:spPr>
          <a:xfrm>
            <a:off x="538202" y="195380"/>
            <a:ext cx="7180898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2:3-5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TextBox 2"/>
          <p:cNvSpPr txBox="1"/>
          <p:nvPr/>
        </p:nvSpPr>
        <p:spPr>
          <a:xfrm>
            <a:off x="391911" y="1030499"/>
            <a:ext cx="10957491" cy="496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u="sng"/>
              <a:t> 3 Older women likewise are to be reverent in behavior, not slanderers or slaves to much wine. They are to teach what is good, 4 and so train the young women to love their husbands and children,</a:t>
            </a:r>
            <a:r>
              <a:t> </a:t>
            </a:r>
            <a:r>
              <a:rPr b="1"/>
              <a:t>5 </a:t>
            </a:r>
            <a:r>
              <a:t>to be self-controlled, pure, working at home, kind, and submissive to their own husbands, that the word of God may not be reviled.</a:t>
            </a:r>
          </a:p>
        </p:txBody>
      </p:sp>
      <p:sp>
        <p:nvSpPr>
          <p:cNvPr id="55" name="Titus 2:3-5 (ESV)"/>
          <p:cNvSpPr txBox="1"/>
          <p:nvPr/>
        </p:nvSpPr>
        <p:spPr>
          <a:xfrm>
            <a:off x="538202" y="195380"/>
            <a:ext cx="7180898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2:3-5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extBox 2"/>
          <p:cNvSpPr txBox="1"/>
          <p:nvPr/>
        </p:nvSpPr>
        <p:spPr>
          <a:xfrm>
            <a:off x="391911" y="1030499"/>
            <a:ext cx="10957491" cy="496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 3 </a:t>
            </a:r>
            <a:r>
              <a:t>Older women likewise are to be reverent in behavior, not slanderers or slaves to much wine. They are to teach what is good, </a:t>
            </a:r>
            <a:r>
              <a:rPr b="1"/>
              <a:t>4 </a:t>
            </a:r>
            <a:r>
              <a:t>and so train the young women to love their husbands and children, </a:t>
            </a:r>
            <a:r>
              <a:rPr b="1"/>
              <a:t>5 </a:t>
            </a:r>
            <a:r>
              <a:t>to be self-controlled, pure, working at home, kind, and submissive to their own husbands, that the word of God may not be reviled.</a:t>
            </a:r>
          </a:p>
        </p:txBody>
      </p:sp>
      <p:sp>
        <p:nvSpPr>
          <p:cNvPr id="61" name="Titus 2:3-5 (ESV)"/>
          <p:cNvSpPr txBox="1"/>
          <p:nvPr/>
        </p:nvSpPr>
        <p:spPr>
          <a:xfrm>
            <a:off x="538202" y="195380"/>
            <a:ext cx="7180898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2:3-5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9"/>
          <p:cNvSpPr txBox="1"/>
          <p:nvPr/>
        </p:nvSpPr>
        <p:spPr>
          <a:xfrm>
            <a:off x="690252" y="1803616"/>
            <a:ext cx="10811496" cy="146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Older women are to set an example for others</a:t>
            </a:r>
          </a:p>
        </p:txBody>
      </p:sp>
      <p:sp>
        <p:nvSpPr>
          <p:cNvPr id="6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Dedicated Older Woman"/>
          <p:cNvSpPr txBox="1"/>
          <p:nvPr/>
        </p:nvSpPr>
        <p:spPr>
          <a:xfrm>
            <a:off x="-422361" y="196337"/>
            <a:ext cx="13431851" cy="84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33" sz="49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Dedicated Older Woman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TextBox 9"/>
          <p:cNvSpPr txBox="1"/>
          <p:nvPr/>
        </p:nvSpPr>
        <p:spPr>
          <a:xfrm>
            <a:off x="690252" y="1803616"/>
            <a:ext cx="10811496" cy="2983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400">
                <a:solidFill>
                  <a:srgbClr val="FFFFFF"/>
                </a:solidFill>
              </a:defRPr>
            </a:pPr>
            <a:r>
              <a:t>Older women are to set an example for others.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400">
                <a:solidFill>
                  <a:srgbClr val="FFFFFF"/>
                </a:solidFill>
              </a:defRPr>
            </a:pPr>
            <a:r>
              <a:t>Older women are to teach and train younger women</a:t>
            </a:r>
          </a:p>
        </p:txBody>
      </p:sp>
      <p:sp>
        <p:nvSpPr>
          <p:cNvPr id="7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Dedicated Older Woman"/>
          <p:cNvSpPr txBox="1"/>
          <p:nvPr/>
        </p:nvSpPr>
        <p:spPr>
          <a:xfrm>
            <a:off x="-422361" y="196337"/>
            <a:ext cx="13431851" cy="84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33" sz="49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Dedicated Older Woman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TextBox 9"/>
          <p:cNvSpPr txBox="1"/>
          <p:nvPr/>
        </p:nvSpPr>
        <p:spPr>
          <a:xfrm>
            <a:off x="407471" y="1483657"/>
            <a:ext cx="11011207" cy="2122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3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Are you living a reverent life, which other can look towards?  </a:t>
            </a:r>
          </a:p>
          <a:p>
            <a:pPr marL="785393" indent="-785393">
              <a:lnSpc>
                <a:spcPct val="13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Are you currently training and being trained?</a:t>
            </a:r>
          </a:p>
        </p:txBody>
      </p:sp>
      <p:sp>
        <p:nvSpPr>
          <p:cNvPr id="8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Rectangle 4"/>
          <p:cNvSpPr/>
          <p:nvPr/>
        </p:nvSpPr>
        <p:spPr>
          <a:xfrm>
            <a:off x="-1" y="3751591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a Longing for Jesus"/>
          <p:cNvSpPr txBox="1"/>
          <p:nvPr/>
        </p:nvSpPr>
        <p:spPr>
          <a:xfrm>
            <a:off x="655274" y="3377675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Action Point</a:t>
            </a:r>
          </a:p>
        </p:txBody>
      </p:sp>
      <p:sp>
        <p:nvSpPr>
          <p:cNvPr id="84" name="TextBox 9"/>
          <p:cNvSpPr txBox="1"/>
          <p:nvPr/>
        </p:nvSpPr>
        <p:spPr>
          <a:xfrm>
            <a:off x="507327" y="4744882"/>
            <a:ext cx="10811495" cy="201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Pray God to show you where you need to grow in living a reverent life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Prayerfully write down some names</a:t>
            </a:r>
          </a:p>
        </p:txBody>
      </p:sp>
      <p:sp>
        <p:nvSpPr>
          <p:cNvPr id="85" name="Dedicated Older Woman"/>
          <p:cNvSpPr txBox="1"/>
          <p:nvPr/>
        </p:nvSpPr>
        <p:spPr>
          <a:xfrm>
            <a:off x="-619925" y="247137"/>
            <a:ext cx="13431851" cy="84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pc="333" sz="49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Dedicated Older Woman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