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4" name="Shape 34"/>
          <p:cNvSpPr/>
          <p:nvPr>
            <p:ph type="sldImg"/>
          </p:nvPr>
        </p:nvSpPr>
        <p:spPr>
          <a:xfrm>
            <a:off x="1143000" y="685800"/>
            <a:ext cx="4572000" cy="3429000"/>
          </a:xfrm>
          <a:prstGeom prst="rect">
            <a:avLst/>
          </a:prstGeom>
        </p:spPr>
        <p:txBody>
          <a:bodyPr/>
          <a:lstStyle/>
          <a:p>
            <a:pPr/>
          </a:p>
        </p:txBody>
      </p:sp>
      <p:sp>
        <p:nvSpPr>
          <p:cNvPr id="35" name="Shape 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 name="Shape 38"/>
          <p:cNvSpPr/>
          <p:nvPr>
            <p:ph type="sldImg"/>
          </p:nvPr>
        </p:nvSpPr>
        <p:spPr>
          <a:prstGeom prst="rect">
            <a:avLst/>
          </a:prstGeom>
        </p:spPr>
        <p:txBody>
          <a:bodyPr/>
          <a:lstStyle/>
          <a:p>
            <a:pPr/>
          </a:p>
        </p:txBody>
      </p:sp>
      <p:sp>
        <p:nvSpPr>
          <p:cNvPr id="39" name="Shape 39"/>
          <p:cNvSpPr/>
          <p:nvPr>
            <p:ph type="body" sz="quarter" idx="1"/>
          </p:nvPr>
        </p:nvSpPr>
        <p:spPr>
          <a:prstGeom prst="rect">
            <a:avLst/>
          </a:prstGeom>
        </p:spPr>
        <p:txBody>
          <a:bodyPr/>
          <a:lstStyle/>
          <a:p>
            <a:pPr>
              <a:defRPr sz="2000"/>
            </a:pPr>
            <a:r>
              <a:t>Letter to Titus who was</a:t>
            </a:r>
            <a:r>
              <a:rPr b="1" u="sng">
                <a:solidFill>
                  <a:schemeClr val="accent4">
                    <a:lumOff val="12500"/>
                  </a:schemeClr>
                </a:solidFill>
              </a:rPr>
              <a:t> left behind on the island Crete.</a:t>
            </a:r>
          </a:p>
          <a:p>
            <a:pPr>
              <a:defRPr sz="2000"/>
            </a:pPr>
            <a:r>
              <a:rPr b="1" u="sng">
                <a:solidFill>
                  <a:schemeClr val="accent4">
                    <a:lumOff val="12500"/>
                  </a:schemeClr>
                </a:solidFill>
              </a:rPr>
              <a:t>Evangelistic job that Titus had to appoint elders</a:t>
            </a:r>
            <a:r>
              <a:t> and </a:t>
            </a:r>
            <a:r>
              <a:rPr b="1" u="sng">
                <a:solidFill>
                  <a:schemeClr val="accent2"/>
                </a:solidFill>
              </a:rPr>
              <a:t>give guidance</a:t>
            </a:r>
            <a:r>
              <a:t> to these new churches.</a:t>
            </a:r>
          </a:p>
          <a:p>
            <a:pPr>
              <a:defRPr sz="2000"/>
            </a:pPr>
          </a:p>
          <a:p>
            <a:pPr>
              <a:defRPr sz="2000"/>
            </a:pPr>
            <a:r>
              <a:t>We spoke about the </a:t>
            </a:r>
            <a:r>
              <a:rPr b="1" u="sng">
                <a:solidFill>
                  <a:schemeClr val="accent2"/>
                </a:solidFill>
              </a:rPr>
              <a:t>character of these men that Titus</a:t>
            </a:r>
            <a:r>
              <a:t> would be looking for. What they should do and not do. </a:t>
            </a:r>
          </a:p>
          <a:p>
            <a:pPr>
              <a:defRPr sz="2000"/>
            </a:pPr>
          </a:p>
          <a:p>
            <a:pPr>
              <a:defRPr sz="2000"/>
            </a:pPr>
            <a:r>
              <a:t>We NOW in verse 10 we start to see the reason </a:t>
            </a:r>
            <a:r>
              <a:rPr b="1" u="sng">
                <a:solidFill>
                  <a:schemeClr val="accent4">
                    <a:lumOff val="12500"/>
                  </a:schemeClr>
                </a:solidFill>
              </a:rPr>
              <a:t>WHY Paul saying that this eldership </a:t>
            </a:r>
            <a:r>
              <a:t>is important. </a:t>
            </a:r>
          </a:p>
          <a:p>
            <a:pPr>
              <a:defRPr sz="2000"/>
            </a:pPr>
          </a:p>
          <a:p>
            <a:pPr>
              <a:defRPr sz="2000"/>
            </a:pPr>
            <a:r>
              <a:t>TITEL : Praat oor TITEL - vinnig</a:t>
            </a:r>
          </a:p>
          <a:p>
            <a:pPr>
              <a:defRPr sz="2000"/>
            </a:pPr>
          </a:p>
          <a:p>
            <a:pPr>
              <a:defRPr sz="2000"/>
            </a:pPr>
            <a:r>
              <a:t>Ware geloof sal altyd lei tot ware gehoorsaamheid. Wanneer ons geloof nie gebasseer op die waarheid nie, dan lei dit nie tot die ware goeie werke nie. Ons het baie keer seer, dit lei na ’n leuen, en dit lei na ’n ongehoorsaamheid. </a:t>
            </a:r>
          </a:p>
          <a:p>
            <a:pPr>
              <a:defRPr sz="2000"/>
            </a:pPr>
          </a:p>
          <a:p>
            <a:pPr>
              <a:defRPr sz="2000"/>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Shape 98"/>
          <p:cNvSpPr/>
          <p:nvPr>
            <p:ph type="sldImg"/>
          </p:nvPr>
        </p:nvSpPr>
        <p:spPr>
          <a:prstGeom prst="rect">
            <a:avLst/>
          </a:prstGeom>
        </p:spPr>
        <p:txBody>
          <a:bodyPr/>
          <a:lstStyle/>
          <a:p>
            <a:pPr/>
          </a:p>
        </p:txBody>
      </p:sp>
      <p:sp>
        <p:nvSpPr>
          <p:cNvPr id="99" name="Shape 99"/>
          <p:cNvSpPr/>
          <p:nvPr>
            <p:ph type="body" sz="quarter" idx="1"/>
          </p:nvPr>
        </p:nvSpPr>
        <p:spPr>
          <a:prstGeom prst="rect">
            <a:avLst/>
          </a:prstGeom>
        </p:spPr>
        <p:txBody>
          <a:bodyPr/>
          <a:lstStyle/>
          <a:p>
            <a:pPr>
              <a:defRPr sz="1900"/>
            </a:pPr>
            <a:r>
              <a:t>Verse 16 - </a:t>
            </a:r>
            <a:r>
              <a:rPr b="1" u="sng">
                <a:solidFill>
                  <a:schemeClr val="accent2"/>
                </a:solidFill>
              </a:rPr>
              <a:t>POINT 2. — LEES LEES</a:t>
            </a:r>
            <a:endParaRPr b="1" u="sng">
              <a:solidFill>
                <a:schemeClr val="accent2"/>
              </a:solidFill>
            </a:endParaRPr>
          </a:p>
          <a:p>
            <a:pPr>
              <a:defRPr sz="1900"/>
            </a:pPr>
          </a:p>
          <a:p>
            <a:pPr>
              <a:defRPr sz="1900"/>
            </a:pPr>
            <a:r>
              <a:t>Net soos Petrus, </a:t>
            </a:r>
            <a:r>
              <a:rPr b="1" u="sng">
                <a:solidFill>
                  <a:schemeClr val="accent4">
                    <a:lumOff val="12500"/>
                  </a:schemeClr>
                </a:solidFill>
              </a:rPr>
              <a:t>deur die GENADE van God WEG te wys, sal dit lei tot DOOIE werk.</a:t>
            </a:r>
            <a:r>
              <a:t> </a:t>
            </a:r>
          </a:p>
          <a:p>
            <a:pPr>
              <a:defRPr sz="1900"/>
            </a:pPr>
            <a:r>
              <a:t>Dit sal daartoe lei dat ons,</a:t>
            </a:r>
            <a:r>
              <a:rPr b="1" u="sng">
                <a:solidFill>
                  <a:schemeClr val="accent2"/>
                </a:solidFill>
              </a:rPr>
              <a:t>ons geloof BELY, maar NIE ons geloof UITLEEF </a:t>
            </a:r>
            <a:r>
              <a:t>nie.</a:t>
            </a:r>
          </a:p>
          <a:p>
            <a:pPr>
              <a:defRPr sz="1900"/>
            </a:pPr>
          </a:p>
          <a:p>
            <a:pPr>
              <a:defRPr sz="1900"/>
            </a:pPr>
            <a:r>
              <a:t>En dit is waar ons hierdie </a:t>
            </a:r>
            <a:r>
              <a:rPr b="1" u="sng">
                <a:solidFill>
                  <a:schemeClr val="accent2"/>
                </a:solidFill>
              </a:rPr>
              <a:t>valse leraars sien, ongehoorsame mense</a:t>
            </a:r>
            <a:r>
              <a:t>, wat waarskynlik voorgee hulle n </a:t>
            </a:r>
            <a:r>
              <a:rPr b="1" u="sng">
                <a:solidFill>
                  <a:schemeClr val="accent4">
                    <a:lumOff val="12500"/>
                  </a:schemeClr>
                </a:solidFill>
              </a:rPr>
              <a:t>hoër GEESTELIKE lewe as Titus en Paulus</a:t>
            </a:r>
            <a:r>
              <a:t> het. Maar Paulus het deur hul </a:t>
            </a:r>
            <a:r>
              <a:rPr b="1" u="sng">
                <a:solidFill>
                  <a:schemeClr val="accent2"/>
                </a:solidFill>
              </a:rPr>
              <a:t>skynheiligheid gesien</a:t>
            </a:r>
            <a:r>
              <a:t>. Vandag sien ons ook mense wat op een of ander manier sekere dinge doen, soos om sekere "</a:t>
            </a:r>
            <a:r>
              <a:rPr b="1" u="sng">
                <a:solidFill>
                  <a:schemeClr val="accent4">
                    <a:lumOff val="12500"/>
                  </a:schemeClr>
                </a:solidFill>
              </a:rPr>
              <a:t>taboes" te handhaaf en te verwag en daarop aan te dring</a:t>
            </a:r>
            <a:r>
              <a:t> dat ander dieselfde doen.</a:t>
            </a:r>
          </a:p>
          <a:p>
            <a:pPr>
              <a:defRPr sz="1900"/>
            </a:pPr>
          </a:p>
          <a:p>
            <a:pPr>
              <a:defRPr sz="1900"/>
            </a:pPr>
            <a:r>
              <a:t>Hierdie woord is </a:t>
            </a:r>
            <a:r>
              <a:rPr b="1" u="sng">
                <a:solidFill>
                  <a:schemeClr val="accent4">
                    <a:lumOff val="12500"/>
                  </a:schemeClr>
                </a:solidFill>
              </a:rPr>
              <a:t>ONGESKIK vir enige goeie werk.</a:t>
            </a:r>
            <a:endParaRPr b="1" u="sng">
              <a:solidFill>
                <a:schemeClr val="accent4">
                  <a:lumOff val="12500"/>
                </a:schemeClr>
              </a:solidFill>
            </a:endParaRPr>
          </a:p>
          <a:p>
            <a:pPr>
              <a:defRPr sz="1900"/>
            </a:pPr>
            <a:r>
              <a:rPr b="1" u="sng">
                <a:solidFill>
                  <a:schemeClr val="accent2"/>
                </a:solidFill>
              </a:rPr>
              <a:t>Ongeskik / gediskwalifiseer</a:t>
            </a:r>
            <a:r>
              <a:t> - Hierdie woord is gebruik om 'n </a:t>
            </a:r>
            <a:r>
              <a:rPr b="1" u="sng">
                <a:solidFill>
                  <a:schemeClr val="accent2"/>
                </a:solidFill>
              </a:rPr>
              <a:t>nagemaakte muntstuk te beskryf,</a:t>
            </a:r>
            <a:r>
              <a:t> asook dit is </a:t>
            </a:r>
            <a:r>
              <a:rPr b="1" u="sng">
                <a:solidFill>
                  <a:schemeClr val="accent4">
                    <a:lumOff val="12500"/>
                  </a:schemeClr>
                </a:solidFill>
              </a:rPr>
              <a:t>gebruik om 'n klip te beskryf</a:t>
            </a:r>
            <a:r>
              <a:t> wat deur bouers verwerp is.</a:t>
            </a:r>
          </a:p>
          <a:p>
            <a:pPr>
              <a:defRPr sz="1900"/>
            </a:pPr>
          </a:p>
          <a:p>
            <a:pPr>
              <a:defRPr sz="1900"/>
            </a:pPr>
            <a:r>
              <a:t>As 'n klip 'n swak fout gehad het, sou hulle dit met 'n </a:t>
            </a:r>
            <a:r>
              <a:rPr b="1" u="sng">
                <a:solidFill>
                  <a:schemeClr val="accent2"/>
                </a:solidFill>
              </a:rPr>
              <a:t>A vir "Adoukiemos" merk</a:t>
            </a:r>
            <a:r>
              <a:t>. Vir ongeskik.</a:t>
            </a:r>
          </a:p>
          <a:p>
            <a:pPr>
              <a:defRPr sz="1900"/>
            </a:pPr>
            <a:r>
              <a:t>Mag niemand </a:t>
            </a:r>
            <a:r>
              <a:rPr b="1" u="sng">
                <a:solidFill>
                  <a:schemeClr val="accent4">
                    <a:lumOff val="12500"/>
                  </a:schemeClr>
                </a:solidFill>
              </a:rPr>
              <a:t>van ons gediskwalifiseer word vir die goeie werk</a:t>
            </a:r>
            <a:r>
              <a:t> wat Jesus met ons wil doen nie.</a:t>
            </a:r>
          </a:p>
          <a:p>
            <a:pPr>
              <a:defRPr sz="1900"/>
            </a:pPr>
          </a:p>
          <a:p>
            <a:pPr>
              <a:defRPr sz="1900"/>
            </a:pPr>
            <a:r>
              <a:t>Gruwelik is om afskuwelik te wees — Die idee agter gruwelik is om</a:t>
            </a:r>
            <a:r>
              <a:rPr b="1" u="sng">
                <a:solidFill>
                  <a:schemeClr val="accent2"/>
                </a:solidFill>
              </a:rPr>
              <a:t> besoedel te wees deur afgodery.</a:t>
            </a:r>
          </a:p>
          <a:p>
            <a:pPr>
              <a:defRPr sz="1900"/>
            </a:pPr>
          </a:p>
          <a:p>
            <a:pPr>
              <a:defRPr sz="1900"/>
            </a:pPr>
            <a:r>
              <a:t>Ons moet </a:t>
            </a:r>
            <a:r>
              <a:rPr b="1" u="sng">
                <a:solidFill>
                  <a:schemeClr val="accent2"/>
                </a:solidFill>
              </a:rPr>
              <a:t>mense van goeie karakter wees</a:t>
            </a:r>
            <a:r>
              <a:t>. </a:t>
            </a:r>
          </a:p>
          <a:p>
            <a:pPr>
              <a:defRPr sz="1900"/>
            </a:pPr>
            <a:r>
              <a:t>As ons toelaat </a:t>
            </a:r>
            <a:r>
              <a:rPr b="1" u="sng">
                <a:solidFill>
                  <a:schemeClr val="accent5">
                    <a:lumOff val="10098"/>
                  </a:schemeClr>
                </a:solidFill>
              </a:rPr>
              <a:t>dat ons afgelei word, wetties is, dinge doen vir oneerlike gewin</a:t>
            </a:r>
            <a:r>
              <a:t>, lei dit tot </a:t>
            </a:r>
            <a:r>
              <a:rPr b="1" u="sng">
                <a:solidFill>
                  <a:schemeClr val="accent4">
                    <a:lumOff val="12500"/>
                  </a:schemeClr>
                </a:solidFill>
              </a:rPr>
              <a:t>diskwalifikasie/ongeskiktheid.</a:t>
            </a:r>
            <a:endParaRPr b="1" u="sng">
              <a:solidFill>
                <a:schemeClr val="accent4">
                  <a:lumOff val="12500"/>
                </a:schemeClr>
              </a:solidFill>
            </a:endParaRPr>
          </a:p>
          <a:p>
            <a:pPr>
              <a:defRPr sz="1900"/>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 name="Shape 44"/>
          <p:cNvSpPr/>
          <p:nvPr>
            <p:ph type="sldImg"/>
          </p:nvPr>
        </p:nvSpPr>
        <p:spPr>
          <a:prstGeom prst="rect">
            <a:avLst/>
          </a:prstGeom>
        </p:spPr>
        <p:txBody>
          <a:bodyPr/>
          <a:lstStyle/>
          <a:p>
            <a:pPr/>
          </a:p>
        </p:txBody>
      </p:sp>
      <p:sp>
        <p:nvSpPr>
          <p:cNvPr id="45" name="Shape 45"/>
          <p:cNvSpPr/>
          <p:nvPr>
            <p:ph type="body" sz="quarter" idx="1"/>
          </p:nvPr>
        </p:nvSpPr>
        <p:spPr>
          <a:prstGeom prst="rect">
            <a:avLst/>
          </a:prstGeom>
        </p:spPr>
        <p:txBody>
          <a:bodyPr/>
          <a:lstStyle/>
          <a:p>
            <a:pPr>
              <a:defRPr sz="2000"/>
            </a:pPr>
          </a:p>
          <a:p>
            <a:pPr>
              <a:defRPr sz="2000"/>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 name="Shape 54"/>
          <p:cNvSpPr/>
          <p:nvPr>
            <p:ph type="sldImg"/>
          </p:nvPr>
        </p:nvSpPr>
        <p:spPr>
          <a:prstGeom prst="rect">
            <a:avLst/>
          </a:prstGeom>
        </p:spPr>
        <p:txBody>
          <a:bodyPr/>
          <a:lstStyle/>
          <a:p>
            <a:pPr/>
          </a:p>
        </p:txBody>
      </p:sp>
      <p:sp>
        <p:nvSpPr>
          <p:cNvPr id="55" name="Shape 55"/>
          <p:cNvSpPr/>
          <p:nvPr>
            <p:ph type="body" sz="quarter" idx="1"/>
          </p:nvPr>
        </p:nvSpPr>
        <p:spPr>
          <a:prstGeom prst="rect">
            <a:avLst/>
          </a:prstGeom>
        </p:spPr>
        <p:txBody>
          <a:bodyPr/>
          <a:lstStyle/>
          <a:p>
            <a:pPr>
              <a:defRPr sz="1800"/>
            </a:pPr>
            <a:r>
              <a:rPr b="1" u="sng">
                <a:solidFill>
                  <a:schemeClr val="accent4">
                    <a:lumOff val="12500"/>
                  </a:schemeClr>
                </a:solidFill>
              </a:rPr>
              <a:t>Verse 15</a:t>
            </a:r>
            <a:endParaRPr b="1" u="sng">
              <a:solidFill>
                <a:schemeClr val="accent4">
                  <a:lumOff val="12500"/>
                </a:schemeClr>
              </a:solidFill>
            </a:endParaRPr>
          </a:p>
          <a:p>
            <a:pPr>
              <a:defRPr sz="1800"/>
            </a:pPr>
          </a:p>
          <a:p>
            <a:pPr>
              <a:defRPr sz="2000"/>
            </a:pPr>
            <a:r>
              <a:t>Paul is EINDIG a SEKSIE here. We see in Titus chapter 2 Paul saying MAAR, moving on to a next thought.</a:t>
            </a:r>
          </a:p>
          <a:p>
            <a:pPr>
              <a:defRPr sz="2000"/>
            </a:pPr>
          </a:p>
          <a:p>
            <a:pPr>
              <a:defRPr sz="2000"/>
            </a:pPr>
            <a:r>
              <a:t>This close, in this</a:t>
            </a:r>
            <a:r>
              <a:rPr b="1" u="sng">
                <a:solidFill>
                  <a:schemeClr val="accent2"/>
                </a:solidFill>
              </a:rPr>
              <a:t> section, really makes this KONNEKSIE</a:t>
            </a:r>
            <a:r>
              <a:t> by this </a:t>
            </a:r>
            <a:r>
              <a:rPr b="1" u="sng">
                <a:solidFill>
                  <a:schemeClr val="accent4">
                    <a:lumOff val="12500"/>
                  </a:schemeClr>
                </a:solidFill>
              </a:rPr>
              <a:t>VALSE things that were taugh</a:t>
            </a:r>
            <a:r>
              <a:t>t by these </a:t>
            </a:r>
            <a:r>
              <a:rPr b="1" u="sng">
                <a:solidFill>
                  <a:schemeClr val="accent4">
                    <a:lumOff val="12500"/>
                  </a:schemeClr>
                </a:solidFill>
              </a:rPr>
              <a:t>problem peopl</a:t>
            </a:r>
            <a:r>
              <a:t>e in these churches in KRETE.</a:t>
            </a:r>
          </a:p>
          <a:p>
            <a:pPr>
              <a:defRPr sz="2000"/>
            </a:pPr>
          </a:p>
          <a:p>
            <a:pPr>
              <a:defRPr sz="2000"/>
            </a:pPr>
            <a:r>
              <a:t>We spoke last week about the </a:t>
            </a:r>
            <a:r>
              <a:rPr b="1" u="sng">
                <a:solidFill>
                  <a:schemeClr val="accent2"/>
                </a:solidFill>
              </a:rPr>
              <a:t>Jews that became Christians</a:t>
            </a:r>
            <a:r>
              <a:t>, and that some of these Jews were the problem makers, </a:t>
            </a:r>
            <a:r>
              <a:rPr b="1" u="sng">
                <a:solidFill>
                  <a:schemeClr val="accent4">
                    <a:lumOff val="12500"/>
                  </a:schemeClr>
                </a:solidFill>
              </a:rPr>
              <a:t>GESUKKEL to ONDERDANIG what Titus</a:t>
            </a:r>
            <a:r>
              <a:t> had to say. They came from these Jewish backgrounds and they were i</a:t>
            </a:r>
            <a:r>
              <a:rPr b="1" u="sng">
                <a:solidFill>
                  <a:schemeClr val="accent4">
                    <a:lumOff val="12500"/>
                  </a:schemeClr>
                </a:solidFill>
              </a:rPr>
              <a:t>ndoctrinated to obey the law</a:t>
            </a:r>
            <a:r>
              <a:t>. Now, </a:t>
            </a:r>
            <a:r>
              <a:rPr b="1" u="sng">
                <a:solidFill>
                  <a:schemeClr val="accent2"/>
                </a:solidFill>
              </a:rPr>
              <a:t>JESUS kom om die te WET VERVUL</a:t>
            </a:r>
            <a:r>
              <a:t>, and they had a hard time believing this and preached a</a:t>
            </a:r>
            <a:r>
              <a:rPr b="1" u="sng">
                <a:solidFill>
                  <a:schemeClr val="accent5">
                    <a:lumOff val="10098"/>
                  </a:schemeClr>
                </a:solidFill>
              </a:rPr>
              <a:t> type of werke+geloof= Redding. (Asketisme by doing things to gain Favor).</a:t>
            </a:r>
          </a:p>
          <a:p>
            <a:pPr>
              <a:defRPr sz="2000"/>
            </a:pPr>
          </a:p>
          <a:p>
            <a:pPr>
              <a:defRPr sz="2000"/>
            </a:pPr>
            <a:r>
              <a:rPr b="1" u="sng">
                <a:solidFill>
                  <a:schemeClr val="accent2"/>
                </a:solidFill>
              </a:rPr>
              <a:t>Titus had to confront these difficult</a:t>
            </a:r>
            <a:r>
              <a:t> people. They had all kinds o</a:t>
            </a:r>
            <a:r>
              <a:rPr b="1" u="sng">
                <a:solidFill>
                  <a:schemeClr val="accent4">
                    <a:lumOff val="12500"/>
                  </a:schemeClr>
                </a:solidFill>
              </a:rPr>
              <a:t>f legalistic things that they</a:t>
            </a:r>
            <a:r>
              <a:t> wanted to do. They had over</a:t>
            </a:r>
            <a:r>
              <a:rPr b="1" u="sng">
                <a:solidFill>
                  <a:schemeClr val="accent4">
                    <a:lumOff val="12500"/>
                  </a:schemeClr>
                </a:solidFill>
              </a:rPr>
              <a:t> 200 laws that they needed to adhere to </a:t>
            </a:r>
            <a:r>
              <a:t>when they were Jews just so </a:t>
            </a:r>
            <a:r>
              <a:rPr b="1" u="sng">
                <a:solidFill>
                  <a:schemeClr val="accent2"/>
                </a:solidFill>
              </a:rPr>
              <a:t>that they wouldn’t sin.</a:t>
            </a:r>
            <a:r>
              <a:t> </a:t>
            </a:r>
          </a:p>
          <a:p>
            <a:pPr>
              <a:defRPr sz="1900"/>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 name="Shape 60"/>
          <p:cNvSpPr/>
          <p:nvPr>
            <p:ph type="sldImg"/>
          </p:nvPr>
        </p:nvSpPr>
        <p:spPr>
          <a:prstGeom prst="rect">
            <a:avLst/>
          </a:prstGeom>
        </p:spPr>
        <p:txBody>
          <a:bodyPr/>
          <a:lstStyle/>
          <a:p>
            <a:pPr/>
          </a:p>
        </p:txBody>
      </p:sp>
      <p:sp>
        <p:nvSpPr>
          <p:cNvPr id="61" name="Shape 61"/>
          <p:cNvSpPr/>
          <p:nvPr>
            <p:ph type="body" sz="quarter" idx="1"/>
          </p:nvPr>
        </p:nvSpPr>
        <p:spPr>
          <a:prstGeom prst="rect">
            <a:avLst/>
          </a:prstGeom>
        </p:spPr>
        <p:txBody>
          <a:bodyPr/>
          <a:lstStyle/>
          <a:p>
            <a:pPr>
              <a:defRPr sz="1800"/>
            </a:pPr>
            <a:r>
              <a:rPr b="1" u="sng">
                <a:solidFill>
                  <a:schemeClr val="accent4">
                    <a:lumOff val="12500"/>
                  </a:schemeClr>
                </a:solidFill>
              </a:rPr>
              <a:t>Verse 15</a:t>
            </a:r>
            <a:endParaRPr b="1" u="sng">
              <a:solidFill>
                <a:schemeClr val="accent4">
                  <a:lumOff val="12500"/>
                </a:schemeClr>
              </a:solidFill>
            </a:endParaRPr>
          </a:p>
          <a:p>
            <a:pPr>
              <a:defRPr sz="1800"/>
            </a:pPr>
          </a:p>
          <a:p>
            <a:pPr>
              <a:defRPr sz="1900"/>
            </a:pPr>
            <a:r>
              <a:t>These people </a:t>
            </a:r>
            <a:r>
              <a:rPr b="1" u="sng">
                <a:solidFill>
                  <a:schemeClr val="accent2"/>
                </a:solidFill>
              </a:rPr>
              <a:t>added many werke dinge vir Redding </a:t>
            </a:r>
            <a:r>
              <a:t>and made the </a:t>
            </a:r>
            <a:r>
              <a:rPr b="1" u="sng">
                <a:solidFill>
                  <a:schemeClr val="accent4">
                    <a:lumOff val="12500"/>
                  </a:schemeClr>
                </a:solidFill>
              </a:rPr>
              <a:t>LAS SWAAR</a:t>
            </a:r>
            <a:r>
              <a:t> </a:t>
            </a:r>
            <a:r>
              <a:rPr b="1" u="sng">
                <a:solidFill>
                  <a:schemeClr val="accent4">
                    <a:lumOff val="12500"/>
                  </a:schemeClr>
                </a:solidFill>
              </a:rPr>
              <a:t> for people heavy to bear.</a:t>
            </a:r>
          </a:p>
          <a:p>
            <a:pPr>
              <a:defRPr sz="1900"/>
            </a:pPr>
            <a:r>
              <a:t>We also see Jesus mentions in Matt and Luke:</a:t>
            </a:r>
          </a:p>
          <a:p>
            <a:pPr>
              <a:defRPr sz="1900"/>
            </a:pPr>
            <a:r>
              <a:rPr b="1" u="sng">
                <a:solidFill>
                  <a:schemeClr val="accent6"/>
                </a:solidFill>
              </a:rPr>
              <a:t>Matt 23:4 - 4 They tie up heavy burdens, hard to bear,  and lay them on people's shoulders, but they themselves are not willing to move them with their finger. 5 They do all their deeds to be seen by others.</a:t>
            </a:r>
            <a:endParaRPr b="1" u="sng">
              <a:solidFill>
                <a:schemeClr val="accent6"/>
              </a:solidFill>
            </a:endParaRPr>
          </a:p>
          <a:p>
            <a:pPr>
              <a:defRPr sz="1900"/>
            </a:pPr>
            <a:r>
              <a:rPr b="1" u="sng">
                <a:solidFill>
                  <a:schemeClr val="accent6"/>
                </a:solidFill>
              </a:rPr>
              <a:t>Luk 11:46 - 46 And he said, “Woe to you lawyers also! For you load people with burdens hard to bear, and you yourselves do not touch the burdens with one of your fingers.</a:t>
            </a:r>
          </a:p>
          <a:p>
            <a:pPr>
              <a:defRPr sz="1900"/>
            </a:pPr>
          </a:p>
          <a:p>
            <a:pPr>
              <a:defRPr sz="1900"/>
            </a:pPr>
            <a:r>
              <a:t>They </a:t>
            </a:r>
            <a:r>
              <a:rPr b="1" u="sng">
                <a:solidFill>
                  <a:schemeClr val="accent4">
                    <a:lumOff val="12500"/>
                  </a:schemeClr>
                </a:solidFill>
              </a:rPr>
              <a:t>load people down with things hard to bear</a:t>
            </a:r>
            <a:r>
              <a:t>, and ascetic (</a:t>
            </a:r>
            <a:r>
              <a:rPr b="1" u="sng">
                <a:solidFill>
                  <a:schemeClr val="accent2"/>
                </a:solidFill>
              </a:rPr>
              <a:t>AsKetism) rules concerned in food or drink</a:t>
            </a:r>
            <a:r>
              <a:t>, matters of feasts or </a:t>
            </a:r>
            <a:r>
              <a:rPr b="1" u="sng">
                <a:solidFill>
                  <a:schemeClr val="accent4">
                    <a:lumOff val="12500"/>
                  </a:schemeClr>
                </a:solidFill>
              </a:rPr>
              <a:t>Sabbath days</a:t>
            </a:r>
            <a:r>
              <a:t> etc. These difficult insubordinate people had excessive concerns on </a:t>
            </a:r>
            <a:r>
              <a:rPr b="1" u="sng">
                <a:solidFill>
                  <a:schemeClr val="accent4">
                    <a:lumOff val="12500"/>
                  </a:schemeClr>
                </a:solidFill>
              </a:rPr>
              <a:t>outward appearance</a:t>
            </a:r>
            <a:r>
              <a:t>, and judged others on their </a:t>
            </a:r>
            <a:r>
              <a:rPr b="1" u="sng">
                <a:solidFill>
                  <a:schemeClr val="accent4">
                    <a:lumOff val="12500"/>
                  </a:schemeClr>
                </a:solidFill>
              </a:rPr>
              <a:t>external do’s and don’ts.</a:t>
            </a:r>
            <a:r>
              <a:t> </a:t>
            </a:r>
          </a:p>
          <a:p>
            <a:pPr>
              <a:defRPr sz="1900"/>
            </a:pPr>
          </a:p>
          <a:p>
            <a:pPr>
              <a:defRPr sz="1900"/>
            </a:pPr>
            <a:r>
              <a:t>These people with the </a:t>
            </a:r>
            <a:r>
              <a:rPr b="1" u="sng">
                <a:solidFill>
                  <a:schemeClr val="accent5">
                    <a:lumOff val="10098"/>
                  </a:schemeClr>
                </a:solidFill>
              </a:rPr>
              <a:t>attraction to Jewish legalism, they </a:t>
            </a:r>
            <a:r>
              <a:rPr b="1" u="sng">
                <a:solidFill>
                  <a:schemeClr val="accent4">
                    <a:lumOff val="12500"/>
                  </a:schemeClr>
                </a:solidFill>
              </a:rPr>
              <a:t>seem to believe that NIKS REIN WAS</a:t>
            </a:r>
            <a:r>
              <a:t>. </a:t>
            </a:r>
          </a:p>
          <a:p>
            <a:pPr>
              <a:defRPr sz="1900"/>
            </a:pPr>
            <a:r>
              <a:t>Hulle het die </a:t>
            </a:r>
            <a:r>
              <a:rPr b="1" u="sng">
                <a:solidFill>
                  <a:schemeClr val="accent2"/>
                </a:solidFill>
              </a:rPr>
              <a:t>basiese dinge en plesiere van hierdie wêreld ontken.</a:t>
            </a:r>
          </a:p>
          <a:p>
            <a:pPr>
              <a:defRPr sz="1900"/>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 name="Shape 66"/>
          <p:cNvSpPr/>
          <p:nvPr>
            <p:ph type="sldImg"/>
          </p:nvPr>
        </p:nvSpPr>
        <p:spPr>
          <a:prstGeom prst="rect">
            <a:avLst/>
          </a:prstGeom>
        </p:spPr>
        <p:txBody>
          <a:bodyPr/>
          <a:lstStyle/>
          <a:p>
            <a:pPr/>
          </a:p>
        </p:txBody>
      </p:sp>
      <p:sp>
        <p:nvSpPr>
          <p:cNvPr id="67" name="Shape 67"/>
          <p:cNvSpPr/>
          <p:nvPr>
            <p:ph type="body" sz="quarter" idx="1"/>
          </p:nvPr>
        </p:nvSpPr>
        <p:spPr>
          <a:prstGeom prst="rect">
            <a:avLst/>
          </a:prstGeom>
        </p:spPr>
        <p:txBody>
          <a:bodyPr/>
          <a:lstStyle/>
          <a:p>
            <a:pPr>
              <a:defRPr sz="1900"/>
            </a:pPr>
            <a:r>
              <a:rPr b="1" u="sng">
                <a:solidFill>
                  <a:schemeClr val="accent4">
                    <a:lumOff val="12500"/>
                  </a:schemeClr>
                </a:solidFill>
              </a:rPr>
              <a:t>Verse 15</a:t>
            </a:r>
            <a:endParaRPr b="1" u="sng">
              <a:solidFill>
                <a:schemeClr val="accent4">
                  <a:lumOff val="12500"/>
                </a:schemeClr>
              </a:solidFill>
            </a:endParaRPr>
          </a:p>
          <a:p>
            <a:pPr>
              <a:defRPr sz="1900"/>
            </a:pPr>
            <a:endParaRPr b="1" u="sng">
              <a:solidFill>
                <a:schemeClr val="accent4">
                  <a:lumOff val="12500"/>
                </a:schemeClr>
              </a:solidFill>
            </a:endParaRPr>
          </a:p>
          <a:p>
            <a:pPr>
              <a:defRPr sz="1900"/>
            </a:pPr>
            <a:r>
              <a:rPr b="1" u="sng">
                <a:solidFill>
                  <a:schemeClr val="accent4">
                    <a:lumOff val="12500"/>
                  </a:schemeClr>
                </a:solidFill>
              </a:rPr>
              <a:t>We see in Mark 7:18-23 Jesus says:  READ SCRIPTURE ON BOARD</a:t>
            </a:r>
            <a:endParaRPr b="1" u="sng">
              <a:solidFill>
                <a:schemeClr val="accent4">
                  <a:lumOff val="12500"/>
                </a:schemeClr>
              </a:solidFill>
            </a:endParaRPr>
          </a:p>
          <a:p>
            <a:pPr>
              <a:defRPr sz="1900"/>
            </a:pPr>
            <a:endParaRPr b="1" u="sng">
              <a:solidFill>
                <a:schemeClr val="accent4">
                  <a:lumOff val="12500"/>
                </a:schemeClr>
              </a:solidFill>
            </a:endParaRPr>
          </a:p>
          <a:p>
            <a:pPr>
              <a:defRPr sz="1900"/>
            </a:pPr>
            <a:r>
              <a:rPr b="1" u="sng">
                <a:solidFill>
                  <a:schemeClr val="accent4">
                    <a:lumOff val="12500"/>
                  </a:schemeClr>
                </a:solidFill>
              </a:rPr>
              <a:t>And we see what Titus says in the next part. READ</a:t>
            </a:r>
            <a:endParaRPr b="1" u="sng">
              <a:solidFill>
                <a:schemeClr val="accent4">
                  <a:lumOff val="12500"/>
                </a:schemeClr>
              </a:solidFill>
            </a:endParaRPr>
          </a:p>
          <a:p>
            <a:pPr>
              <a:defRPr sz="1900"/>
            </a:pPr>
            <a:r>
              <a:rPr b="1" u="sng">
                <a:solidFill>
                  <a:schemeClr val="accent6"/>
                </a:solidFill>
              </a:rPr>
              <a:t>Titus 1:15 </a:t>
            </a:r>
            <a:r>
              <a:t>15 Alle dinge is rein vir die reines; vir die besoedeldes en ongelowiges egter is niks rein nie, </a:t>
            </a:r>
            <a:r>
              <a:rPr b="1" u="sng">
                <a:solidFill>
                  <a:schemeClr val="accent6"/>
                </a:solidFill>
              </a:rPr>
              <a:t>maar hulle verstand sowel as hulle gewete is besoedel.</a:t>
            </a:r>
            <a:endParaRPr b="1" u="sng">
              <a:solidFill>
                <a:schemeClr val="accent6"/>
              </a:solidFill>
            </a:endParaRPr>
          </a:p>
          <a:p>
            <a:pPr>
              <a:defRPr sz="1900"/>
            </a:pPr>
            <a:r>
              <a:rPr b="1" u="sng">
                <a:solidFill>
                  <a:schemeClr val="accent6"/>
                </a:solidFill>
              </a:rPr>
              <a:t> </a:t>
            </a:r>
            <a:endParaRPr b="1" u="sng">
              <a:solidFill>
                <a:schemeClr val="accent6"/>
              </a:solidFill>
            </a:endParaRPr>
          </a:p>
          <a:p>
            <a:pPr>
              <a:defRPr sz="1900"/>
            </a:pPr>
            <a:r>
              <a:t>Paul saying the </a:t>
            </a:r>
            <a:r>
              <a:rPr b="1" u="sng">
                <a:solidFill>
                  <a:schemeClr val="accent2"/>
                </a:solidFill>
              </a:rPr>
              <a:t>real problem</a:t>
            </a:r>
            <a:r>
              <a:t> is on the </a:t>
            </a:r>
            <a:r>
              <a:rPr b="1" u="sng">
                <a:solidFill>
                  <a:schemeClr val="accent2"/>
                </a:solidFill>
              </a:rPr>
              <a:t>BINNEKANT of these people</a:t>
            </a:r>
            <a:r>
              <a:t>. Their </a:t>
            </a:r>
            <a:r>
              <a:rPr b="1" u="sng">
                <a:solidFill>
                  <a:schemeClr val="accent4">
                    <a:lumOff val="12500"/>
                  </a:schemeClr>
                </a:solidFill>
              </a:rPr>
              <a:t>VERSTAND</a:t>
            </a:r>
            <a:r>
              <a:t> (manier van dink, gedrag) and their </a:t>
            </a:r>
            <a:r>
              <a:rPr b="1" u="sng">
                <a:solidFill>
                  <a:schemeClr val="accent4">
                    <a:lumOff val="12500"/>
                  </a:schemeClr>
                </a:solidFill>
              </a:rPr>
              <a:t>GEWETE</a:t>
            </a:r>
            <a:r>
              <a:t> (standaarde/norme, view of reg of verkeerd) were </a:t>
            </a:r>
            <a:r>
              <a:rPr b="1" u="sng">
                <a:solidFill>
                  <a:schemeClr val="accent4">
                    <a:lumOff val="12500"/>
                  </a:schemeClr>
                </a:solidFill>
              </a:rPr>
              <a:t>besoedel.</a:t>
            </a:r>
            <a:r>
              <a:t> When somoene </a:t>
            </a:r>
            <a:r>
              <a:rPr b="1" u="sng">
                <a:solidFill>
                  <a:schemeClr val="accent2"/>
                </a:solidFill>
              </a:rPr>
              <a:t>wants to add works </a:t>
            </a:r>
            <a:r>
              <a:t>to the redemption that Jesus has done for us, to add works to this reddings plan and process of heiligmaking </a:t>
            </a:r>
            <a:r>
              <a:rPr b="1" u="sng">
                <a:solidFill>
                  <a:schemeClr val="accent4">
                    <a:lumOff val="12500"/>
                  </a:schemeClr>
                </a:solidFill>
              </a:rPr>
              <a:t>word ons ongeskik vir die goeie werke.</a:t>
            </a:r>
            <a:r>
              <a:t> This impacts our conscience as well.</a:t>
            </a:r>
          </a:p>
          <a:p>
            <a:pPr>
              <a:defRPr sz="1900"/>
            </a:pPr>
          </a:p>
          <a:p>
            <a:pPr>
              <a:defRPr sz="1900"/>
            </a:pPr>
            <a:r>
              <a:t>Ons </a:t>
            </a:r>
            <a:r>
              <a:rPr b="1" u="sng">
                <a:solidFill>
                  <a:schemeClr val="accent2"/>
                </a:solidFill>
              </a:rPr>
              <a:t>gewete is ons plek van MORELE bewustheid</a:t>
            </a:r>
            <a:r>
              <a:t>, maar dit is </a:t>
            </a:r>
            <a:r>
              <a:rPr b="1" u="sng">
                <a:solidFill>
                  <a:schemeClr val="accent4">
                    <a:lumOff val="12500"/>
                  </a:schemeClr>
                </a:solidFill>
              </a:rPr>
              <a:t>NUTTELOOS as dit nie deur die WAARHEID gevorm</a:t>
            </a:r>
            <a:r>
              <a:t> word nie.(The word of God) </a:t>
            </a:r>
          </a:p>
          <a:p>
            <a:pPr>
              <a:defRPr sz="1900"/>
            </a:pPr>
          </a:p>
          <a:p>
            <a:pPr>
              <a:defRPr sz="1900"/>
            </a:pPr>
            <a:r>
              <a:rPr b="1" u="sng">
                <a:solidFill>
                  <a:schemeClr val="accent2"/>
                </a:solidFill>
              </a:rPr>
              <a:t>Karwas storie</a:t>
            </a:r>
            <a:r>
              <a:t> / Pa wat vir seun sê hys</a:t>
            </a:r>
            <a:r>
              <a:rPr b="1" u="sng">
                <a:solidFill>
                  <a:schemeClr val="accent4">
                    <a:lumOff val="12500"/>
                  </a:schemeClr>
                </a:solidFill>
              </a:rPr>
              <a:t> trots voor rugby</a:t>
            </a:r>
            <a:r>
              <a:t> storie. </a:t>
            </a:r>
          </a:p>
          <a:p>
            <a:pPr>
              <a:defRPr sz="1900"/>
            </a:pPr>
          </a:p>
          <a:p>
            <a:pPr>
              <a:defRPr sz="1900"/>
            </a:pPr>
            <a:r>
              <a:t>So we see Paul speaking of a VUIL / BESOEDELDE GEWETE</a:t>
            </a:r>
          </a:p>
          <a:p>
            <a:pPr>
              <a:defRPr sz="1900"/>
            </a:pPr>
            <a:r>
              <a:t>Wat is a GOEIE GEWETE dan?</a:t>
            </a:r>
            <a:endParaRPr b="1" u="sng">
              <a:solidFill>
                <a:schemeClr val="accent4">
                  <a:lumOff val="12500"/>
                </a:schemeClr>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 name="Shape 72"/>
          <p:cNvSpPr/>
          <p:nvPr>
            <p:ph type="sldImg"/>
          </p:nvPr>
        </p:nvSpPr>
        <p:spPr>
          <a:prstGeom prst="rect">
            <a:avLst/>
          </a:prstGeom>
        </p:spPr>
        <p:txBody>
          <a:bodyPr/>
          <a:lstStyle/>
          <a:p>
            <a:pPr/>
          </a:p>
        </p:txBody>
      </p:sp>
      <p:sp>
        <p:nvSpPr>
          <p:cNvPr id="73" name="Shape 73"/>
          <p:cNvSpPr/>
          <p:nvPr>
            <p:ph type="body" sz="quarter" idx="1"/>
          </p:nvPr>
        </p:nvSpPr>
        <p:spPr>
          <a:prstGeom prst="rect">
            <a:avLst/>
          </a:prstGeom>
        </p:spPr>
        <p:txBody>
          <a:bodyPr/>
          <a:lstStyle/>
          <a:p>
            <a:pPr>
              <a:defRPr sz="1800"/>
            </a:pPr>
            <a:r>
              <a:rPr b="1" u="sng">
                <a:solidFill>
                  <a:schemeClr val="accent4">
                    <a:lumOff val="12500"/>
                  </a:schemeClr>
                </a:solidFill>
              </a:rPr>
              <a:t>Verse 15</a:t>
            </a:r>
          </a:p>
          <a:p>
            <a:pPr>
              <a:defRPr sz="1800"/>
            </a:pPr>
            <a:r>
              <a:t>So we see Paul speaking of a defiled/corrupt conscience. - Can be a QUICK slide.</a:t>
            </a:r>
          </a:p>
          <a:p>
            <a:pPr>
              <a:defRPr sz="1800"/>
            </a:pPr>
            <a:r>
              <a:t>What is a good conscience, then?</a:t>
            </a:r>
          </a:p>
          <a:p>
            <a:pPr>
              <a:defRPr sz="1800"/>
            </a:pPr>
          </a:p>
          <a:p>
            <a:pPr marL="240631" indent="-240631">
              <a:buSzPct val="100000"/>
              <a:buAutoNum type="arabicPeriod" startAt="1"/>
              <a:defRPr sz="1800"/>
            </a:pPr>
            <a:r>
              <a:t>A conscience with a biblical set of standards and norms or concepts that Understand right and wrong, one that has been cleansed from dead works (rules and human commandments) and ordered according to the grace principles of the Word (Heb. 5:14; 9:14)</a:t>
            </a:r>
          </a:p>
          <a:p>
            <a:pPr>
              <a:defRPr sz="1800"/>
            </a:pPr>
          </a:p>
          <a:p>
            <a:pPr>
              <a:defRPr sz="1800"/>
            </a:pPr>
            <a:r>
              <a:t>2. A conscience that is sensitive and functioning correctly versus a conscience that has been callused or made insensitive either by dead works (touch not, eat not, etc.) or by being ignored (1 Tim. 4:2). 2 through the insincerity of liars whose consciences are seared</a:t>
            </a:r>
          </a:p>
          <a:p>
            <a:pPr>
              <a:defRPr sz="1800"/>
            </a:pPr>
          </a:p>
          <a:p>
            <a:pPr>
              <a:defRPr sz="1800"/>
            </a:pPr>
            <a:r>
              <a:t>3. A conscience that is cleared of guilt through keeping short accounts with God, i.e., by the immediate confession of sin, which clears the conscience altogether with obedience (cf. Acts 24:16; 1 Tim. 3:9).</a:t>
            </a:r>
          </a:p>
          <a:p>
            <a:pPr>
              <a:defRPr sz="1800"/>
            </a:pPr>
          </a:p>
          <a:p>
            <a:pPr>
              <a:defRPr sz="1800"/>
            </a:pPr>
            <a:r>
              <a:t>4. An active conscience that judges and approves only those thoughts, goals, motives, words, and deeds of the heart which are in harmony with the principles of grace and the great goal of biblical instruction, namely, love, good works or Christ-like service and character. selfbewustheid. </a:t>
            </a:r>
            <a:r>
              <a:rPr b="1" u="sng">
                <a:solidFill>
                  <a:schemeClr val="accent5">
                    <a:lumOff val="10098"/>
                  </a:schemeClr>
                </a:solidFill>
              </a:rPr>
              <a:t>Are you self aware? </a:t>
            </a:r>
            <a:r>
              <a:t>You need a teachable heart to be self aware.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 name="Shape 79"/>
          <p:cNvSpPr/>
          <p:nvPr>
            <p:ph type="sldImg"/>
          </p:nvPr>
        </p:nvSpPr>
        <p:spPr>
          <a:prstGeom prst="rect">
            <a:avLst/>
          </a:prstGeom>
        </p:spPr>
        <p:txBody>
          <a:bodyPr/>
          <a:lstStyle/>
          <a:p>
            <a:pPr/>
          </a:p>
        </p:txBody>
      </p:sp>
      <p:sp>
        <p:nvSpPr>
          <p:cNvPr id="80" name="Shape 80"/>
          <p:cNvSpPr/>
          <p:nvPr>
            <p:ph type="body" sz="quarter" idx="1"/>
          </p:nvPr>
        </p:nvSpPr>
        <p:spPr>
          <a:prstGeom prst="rect">
            <a:avLst/>
          </a:prstGeom>
        </p:spPr>
        <p:txBody>
          <a:bodyPr/>
          <a:lstStyle/>
          <a:p>
            <a:pPr>
              <a:defRPr sz="1800"/>
            </a:pPr>
            <a:r>
              <a:t>POINT 1</a:t>
            </a:r>
          </a:p>
          <a:p>
            <a:pPr>
              <a:defRPr sz="1800"/>
            </a:pPr>
          </a:p>
          <a:p>
            <a:pPr>
              <a:defRPr sz="1800"/>
            </a:pPr>
            <a:r>
              <a:rPr b="1" u="sng">
                <a:solidFill>
                  <a:schemeClr val="accent5">
                    <a:lumOff val="10098"/>
                  </a:schemeClr>
                </a:solidFill>
              </a:rPr>
              <a:t>Kan jy jou eie hart oordeel?</a:t>
            </a:r>
            <a:r>
              <a:t> When I say heart,</a:t>
            </a:r>
            <a:r>
              <a:rPr b="1" u="sng">
                <a:solidFill>
                  <a:schemeClr val="accent4">
                    <a:lumOff val="12500"/>
                  </a:schemeClr>
                </a:solidFill>
              </a:rPr>
              <a:t> I mean it’s only you who truly knows</a:t>
            </a:r>
            <a:r>
              <a:t> your heart’s condition.</a:t>
            </a:r>
          </a:p>
          <a:p>
            <a:pPr>
              <a:defRPr sz="1800"/>
            </a:pPr>
          </a:p>
          <a:p>
            <a:pPr>
              <a:defRPr sz="1800"/>
            </a:pPr>
            <a:r>
              <a:t>Kan jy in jou lewe sien waar jy soms </a:t>
            </a:r>
            <a:r>
              <a:rPr b="1" u="sng">
                <a:solidFill>
                  <a:schemeClr val="accent4">
                    <a:lumOff val="12500"/>
                  </a:schemeClr>
                </a:solidFill>
              </a:rPr>
              <a:t>God se genade WEGSTOOT </a:t>
            </a:r>
            <a:r>
              <a:t>en daarvoor begin werk??  </a:t>
            </a:r>
          </a:p>
          <a:p>
            <a:pPr>
              <a:defRPr sz="1800"/>
            </a:pPr>
            <a:r>
              <a:t>OF waar jy </a:t>
            </a:r>
            <a:r>
              <a:rPr b="1" u="sng">
                <a:solidFill>
                  <a:schemeClr val="accent2"/>
                </a:solidFill>
              </a:rPr>
              <a:t>dinge van ander verwag wat jy self nie doen</a:t>
            </a:r>
            <a:r>
              <a:t> nie.</a:t>
            </a:r>
          </a:p>
          <a:p>
            <a:pPr>
              <a:defRPr sz="1800"/>
            </a:pPr>
            <a:r>
              <a:t>Like with your children, we often like to </a:t>
            </a:r>
            <a:r>
              <a:rPr b="1" u="sng">
                <a:solidFill>
                  <a:schemeClr val="accent2"/>
                </a:solidFill>
              </a:rPr>
              <a:t>say things to them that we don’t do</a:t>
            </a:r>
            <a:r>
              <a:t>. </a:t>
            </a:r>
          </a:p>
          <a:p>
            <a:pPr>
              <a:defRPr sz="1800"/>
            </a:pPr>
          </a:p>
          <a:p>
            <a:pPr>
              <a:defRPr sz="1800"/>
            </a:pPr>
            <a:r>
              <a:rPr b="1" u="sng">
                <a:solidFill>
                  <a:schemeClr val="accent5">
                    <a:lumOff val="10098"/>
                  </a:schemeClr>
                </a:solidFill>
              </a:rPr>
              <a:t>(Moenie maak soos ek maak nie, maak soos ek sê)</a:t>
            </a:r>
          </a:p>
          <a:p>
            <a:pPr>
              <a:defRPr sz="1800"/>
            </a:pPr>
            <a:r>
              <a:t>Don’t be like that, ask God to help you live the truth. </a:t>
            </a:r>
          </a:p>
          <a:p>
            <a:pPr>
              <a:defRPr sz="1800"/>
            </a:pPr>
          </a:p>
          <a:p>
            <a:pPr>
              <a:defRPr sz="1800"/>
            </a:pPr>
            <a:r>
              <a:t>You see, die valse leraars se </a:t>
            </a:r>
            <a:r>
              <a:rPr b="1" u="sng">
                <a:solidFill>
                  <a:schemeClr val="accent2"/>
                </a:solidFill>
              </a:rPr>
              <a:t>OBSESSIE met uiterlike werke</a:t>
            </a:r>
            <a:r>
              <a:t> het ONTSTAAN ​​</a:t>
            </a:r>
            <a:r>
              <a:rPr b="1" u="sng">
                <a:solidFill>
                  <a:schemeClr val="accent4">
                    <a:lumOff val="12500"/>
                  </a:schemeClr>
                </a:solidFill>
              </a:rPr>
              <a:t>uit 'n mislukking om in Jesus </a:t>
            </a:r>
            <a:r>
              <a:t>te rus. </a:t>
            </a:r>
          </a:p>
          <a:p>
            <a:pPr>
              <a:defRPr sz="1800"/>
            </a:pPr>
            <a:r>
              <a:rPr b="1" u="sng">
                <a:solidFill>
                  <a:schemeClr val="accent5">
                    <a:lumOff val="10098"/>
                  </a:schemeClr>
                </a:solidFill>
              </a:rPr>
              <a:t>Hy is Genoeg !! </a:t>
            </a:r>
          </a:p>
          <a:p>
            <a:pPr>
              <a:defRPr sz="1800"/>
            </a:pPr>
          </a:p>
          <a:p>
            <a:pPr>
              <a:defRPr sz="1800"/>
            </a:pPr>
            <a:r>
              <a:t>By not </a:t>
            </a:r>
            <a:r>
              <a:rPr b="1" u="sng">
                <a:solidFill>
                  <a:schemeClr val="accent2"/>
                </a:solidFill>
              </a:rPr>
              <a:t>blywend in die wingerdsto</a:t>
            </a:r>
            <a:r>
              <a:t>k we feel a </a:t>
            </a:r>
            <a:r>
              <a:rPr b="1" u="sng">
                <a:solidFill>
                  <a:schemeClr val="accent4">
                    <a:lumOff val="12500"/>
                  </a:schemeClr>
                </a:solidFill>
              </a:rPr>
              <a:t>AANVAARDING en liefde KORT</a:t>
            </a:r>
            <a:r>
              <a:t> which spills over into </a:t>
            </a:r>
            <a:r>
              <a:rPr b="1" u="sng">
                <a:solidFill>
                  <a:schemeClr val="accent4">
                    <a:lumOff val="12500"/>
                  </a:schemeClr>
                </a:solidFill>
              </a:rPr>
              <a:t>believing lies about others and yourself</a:t>
            </a:r>
            <a:r>
              <a:t> and will manifest in a way where you </a:t>
            </a:r>
            <a:r>
              <a:rPr b="1" u="sng">
                <a:solidFill>
                  <a:schemeClr val="accent2"/>
                </a:solidFill>
              </a:rPr>
              <a:t>want to BEWYS yourself to others</a:t>
            </a:r>
            <a:r>
              <a:t>, and in a </a:t>
            </a:r>
            <a:r>
              <a:rPr b="1" u="sng">
                <a:solidFill>
                  <a:schemeClr val="accent2"/>
                </a:solidFill>
              </a:rPr>
              <a:t>sense VERDIEN you REDDING and acceptance</a:t>
            </a:r>
            <a:r>
              <a:t>, where the </a:t>
            </a:r>
            <a:r>
              <a:rPr b="1" u="sng">
                <a:solidFill>
                  <a:schemeClr val="accent5">
                    <a:lumOff val="10098"/>
                  </a:schemeClr>
                </a:solidFill>
              </a:rPr>
              <a:t>gospel states</a:t>
            </a:r>
            <a:r>
              <a:t> that you are </a:t>
            </a:r>
            <a:r>
              <a:rPr b="1" u="sng">
                <a:solidFill>
                  <a:schemeClr val="accent2"/>
                </a:solidFill>
              </a:rPr>
              <a:t>already loved, already accepted.</a:t>
            </a:r>
          </a:p>
          <a:p>
            <a:pPr>
              <a:defRPr sz="2000"/>
            </a:pPr>
          </a:p>
          <a:p>
            <a:pPr>
              <a:defRPr sz="2000"/>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 name="Shape 85"/>
          <p:cNvSpPr/>
          <p:nvPr>
            <p:ph type="sldImg"/>
          </p:nvPr>
        </p:nvSpPr>
        <p:spPr>
          <a:prstGeom prst="rect">
            <a:avLst/>
          </a:prstGeom>
        </p:spPr>
        <p:txBody>
          <a:bodyPr/>
          <a:lstStyle/>
          <a:p>
            <a:pPr/>
          </a:p>
        </p:txBody>
      </p:sp>
      <p:sp>
        <p:nvSpPr>
          <p:cNvPr id="86" name="Shape 86"/>
          <p:cNvSpPr/>
          <p:nvPr>
            <p:ph type="body" sz="quarter" idx="1"/>
          </p:nvPr>
        </p:nvSpPr>
        <p:spPr>
          <a:prstGeom prst="rect">
            <a:avLst/>
          </a:prstGeom>
        </p:spPr>
        <p:txBody>
          <a:bodyPr/>
          <a:lstStyle/>
          <a:p>
            <a:pPr>
              <a:defRPr sz="1900"/>
            </a:pPr>
            <a:r>
              <a:t>BEGIN </a:t>
            </a:r>
            <a:r>
              <a:rPr b="1" u="sng">
                <a:solidFill>
                  <a:schemeClr val="accent4">
                    <a:lumOff val="12500"/>
                  </a:schemeClr>
                </a:solidFill>
              </a:rPr>
              <a:t>Verse 16 -LEES</a:t>
            </a:r>
          </a:p>
          <a:p>
            <a:pPr/>
          </a:p>
          <a:p>
            <a:pPr>
              <a:defRPr sz="1900"/>
            </a:pPr>
            <a:r>
              <a:t>These difficult people, talks a good </a:t>
            </a:r>
            <a:r>
              <a:rPr b="1" u="sng">
                <a:solidFill>
                  <a:schemeClr val="accent2"/>
                </a:solidFill>
              </a:rPr>
              <a:t>Christian game, maar in hulle WERKE verlo</a:t>
            </a:r>
            <a:r>
              <a:rPr b="1" i="1" u="sng">
                <a:solidFill>
                  <a:schemeClr val="accent2"/>
                </a:solidFill>
              </a:rPr>
              <a:t>e</a:t>
            </a:r>
            <a:r>
              <a:rPr b="1" u="sng">
                <a:solidFill>
                  <a:schemeClr val="accent2"/>
                </a:solidFill>
              </a:rPr>
              <a:t>n hulle hom Him.</a:t>
            </a:r>
          </a:p>
          <a:p>
            <a:pPr>
              <a:defRPr sz="1900"/>
            </a:pPr>
            <a:r>
              <a:t>These people DOEN WORKE om gered te word instede van ons is gered </a:t>
            </a:r>
            <a:r>
              <a:rPr b="1" u="sng">
                <a:solidFill>
                  <a:schemeClr val="accent4">
                    <a:lumOff val="12500"/>
                  </a:schemeClr>
                </a:solidFill>
              </a:rPr>
              <a:t>en daarom kan on goeie dinge doen.</a:t>
            </a:r>
            <a:endParaRPr b="1" u="sng">
              <a:solidFill>
                <a:schemeClr val="accent4">
                  <a:lumOff val="12500"/>
                </a:schemeClr>
              </a:solidFill>
            </a:endParaRPr>
          </a:p>
          <a:p>
            <a:pPr>
              <a:defRPr sz="1900"/>
            </a:pPr>
          </a:p>
          <a:p>
            <a:pPr>
              <a:defRPr sz="1900"/>
            </a:pPr>
            <a:r>
              <a:t>When it comes to kyk at the mense van God, </a:t>
            </a:r>
            <a:r>
              <a:rPr b="1" u="sng">
                <a:solidFill>
                  <a:schemeClr val="accent2"/>
                </a:solidFill>
              </a:rPr>
              <a:t>Veral LEIERS EN OUDERLINGE,</a:t>
            </a:r>
            <a:r>
              <a:t> it does not simply </a:t>
            </a:r>
            <a:r>
              <a:rPr b="1" u="sng">
                <a:solidFill>
                  <a:schemeClr val="accent5">
                    <a:lumOff val="10098"/>
                  </a:schemeClr>
                </a:solidFill>
              </a:rPr>
              <a:t>help om te HOOR what people say</a:t>
            </a:r>
            <a:r>
              <a:t>, but we </a:t>
            </a:r>
            <a:r>
              <a:rPr b="1" u="sng">
                <a:solidFill>
                  <a:schemeClr val="accent4">
                    <a:lumOff val="12500"/>
                  </a:schemeClr>
                </a:solidFill>
              </a:rPr>
              <a:t>have to look for people who also DOEN what they Sê</a:t>
            </a:r>
            <a:r>
              <a:t>. </a:t>
            </a:r>
          </a:p>
          <a:p>
            <a:pPr>
              <a:defRPr sz="1900"/>
            </a:pPr>
          </a:p>
          <a:p>
            <a:pPr>
              <a:defRPr sz="1900"/>
            </a:pPr>
            <a:r>
              <a:t>When we fall into </a:t>
            </a:r>
            <a:r>
              <a:rPr b="1" u="sng">
                <a:solidFill>
                  <a:schemeClr val="accent2"/>
                </a:solidFill>
              </a:rPr>
              <a:t>wettiesisme (Wetties wees),,</a:t>
            </a:r>
            <a:r>
              <a:t>  dan wys ons </a:t>
            </a:r>
            <a:r>
              <a:rPr b="1" u="sng">
                <a:solidFill>
                  <a:schemeClr val="accent2"/>
                </a:solidFill>
              </a:rPr>
              <a:t>God se genade van die hand. </a:t>
            </a:r>
            <a:endParaRPr b="1" u="sng">
              <a:solidFill>
                <a:schemeClr val="accent2"/>
              </a:solidFill>
            </a:endParaRPr>
          </a:p>
          <a:p>
            <a:pPr>
              <a:defRPr sz="1900"/>
            </a:pPr>
            <a:r>
              <a:t>Wanneer ons ons </a:t>
            </a:r>
            <a:r>
              <a:rPr b="1" u="sng">
                <a:solidFill>
                  <a:schemeClr val="accent4">
                    <a:lumOff val="12500"/>
                  </a:schemeClr>
                </a:solidFill>
              </a:rPr>
              <a:t>rug draai op God se genade </a:t>
            </a:r>
            <a:r>
              <a:t>– selfs as 'n gelowige – </a:t>
            </a:r>
            <a:r>
              <a:rPr b="1" u="sng">
                <a:solidFill>
                  <a:schemeClr val="accent5">
                    <a:lumOff val="10098"/>
                  </a:schemeClr>
                </a:solidFill>
              </a:rPr>
              <a:t>laat dit ons onder die beheer van ons vlees</a:t>
            </a:r>
            <a:r>
              <a:t> wat lei tot </a:t>
            </a:r>
            <a:r>
              <a:rPr b="1" u="sng">
                <a:solidFill>
                  <a:schemeClr val="accent4">
                    <a:lumOff val="12500"/>
                  </a:schemeClr>
                </a:solidFill>
              </a:rPr>
              <a:t>swak vrug en swak besluite.</a:t>
            </a:r>
            <a:r>
              <a:t> </a:t>
            </a:r>
          </a:p>
          <a:p>
            <a:pPr>
              <a:defRPr sz="1900"/>
            </a:pPr>
            <a:r>
              <a:t>Ons sien dit in Kol 2:23 en Gal 5:1-5.</a:t>
            </a:r>
            <a:endParaRPr b="1" u="sng">
              <a:solidFill>
                <a:schemeClr val="accent2"/>
              </a:solidFill>
            </a:endParaRPr>
          </a:p>
          <a:p>
            <a:pPr>
              <a:defRPr sz="1900"/>
            </a:pPr>
          </a:p>
          <a:p>
            <a:pPr>
              <a:defRPr sz="1900"/>
            </a:pPr>
            <a:r>
              <a:t>As ons probeer om God se </a:t>
            </a:r>
            <a:r>
              <a:rPr b="1" u="sng">
                <a:solidFill>
                  <a:schemeClr val="accent2"/>
                </a:solidFill>
              </a:rPr>
              <a:t>goedkeuring te verkry deur reëls te volg </a:t>
            </a:r>
            <a:r>
              <a:t>or doing good works—whether to be </a:t>
            </a:r>
            <a:r>
              <a:rPr b="1" u="sng">
                <a:solidFill>
                  <a:schemeClr val="accent4">
                    <a:lumOff val="12500"/>
                  </a:schemeClr>
                </a:solidFill>
              </a:rPr>
              <a:t>saved or to grow in holiness</a:t>
            </a:r>
            <a:r>
              <a:t> as Christians—we stop ons om te leef in die genade </a:t>
            </a:r>
            <a:r>
              <a:rPr b="1" u="sng">
                <a:solidFill>
                  <a:schemeClr val="accent2"/>
                </a:solidFill>
              </a:rPr>
              <a:t>through Jesus</a:t>
            </a:r>
            <a:r>
              <a:t>. </a:t>
            </a:r>
          </a:p>
          <a:p>
            <a:pPr>
              <a:defRPr sz="1900"/>
            </a:pPr>
            <a:r>
              <a:t>Dit  </a:t>
            </a:r>
            <a:r>
              <a:rPr b="1" u="sng">
                <a:solidFill>
                  <a:schemeClr val="accent5">
                    <a:lumOff val="10098"/>
                  </a:schemeClr>
                </a:solidFill>
              </a:rPr>
              <a:t>VERANDER die boodskap van die EVANGELIE</a:t>
            </a:r>
            <a:r>
              <a:t>. Dit betekemn ons </a:t>
            </a:r>
            <a:r>
              <a:rPr b="1" u="sng">
                <a:solidFill>
                  <a:schemeClr val="accent2"/>
                </a:solidFill>
              </a:rPr>
              <a:t>vertrou in our eie vermoe </a:t>
            </a:r>
            <a:r>
              <a:t>of trusting in what </a:t>
            </a:r>
            <a:r>
              <a:rPr b="1" u="sng">
                <a:solidFill>
                  <a:schemeClr val="accent2"/>
                </a:solidFill>
              </a:rPr>
              <a:t>Jesus has already done</a:t>
            </a:r>
            <a:r>
              <a:t> and being </a:t>
            </a:r>
            <a:r>
              <a:rPr b="1" u="sng">
                <a:solidFill>
                  <a:schemeClr val="accent2"/>
                </a:solidFill>
              </a:rPr>
              <a:t>led by the Spirit</a:t>
            </a:r>
            <a:r>
              <a:t>. When we do this, we fall back into living by our</a:t>
            </a:r>
            <a:r>
              <a:rPr b="1" u="sng">
                <a:solidFill>
                  <a:schemeClr val="accent4">
                    <a:lumOff val="12500"/>
                  </a:schemeClr>
                </a:solidFill>
              </a:rPr>
              <a:t> eie krag , </a:t>
            </a:r>
            <a:r>
              <a:t>which </a:t>
            </a:r>
            <a:r>
              <a:rPr b="1" u="sng">
                <a:solidFill>
                  <a:schemeClr val="accent5">
                    <a:lumOff val="10098"/>
                  </a:schemeClr>
                </a:solidFill>
              </a:rPr>
              <a:t>only leads to frustrasie and angs.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 name="Shape 91"/>
          <p:cNvSpPr/>
          <p:nvPr>
            <p:ph type="sldImg"/>
          </p:nvPr>
        </p:nvSpPr>
        <p:spPr>
          <a:prstGeom prst="rect">
            <a:avLst/>
          </a:prstGeom>
        </p:spPr>
        <p:txBody>
          <a:bodyPr/>
          <a:lstStyle/>
          <a:p>
            <a:pPr/>
          </a:p>
        </p:txBody>
      </p:sp>
      <p:sp>
        <p:nvSpPr>
          <p:cNvPr id="92" name="Shape 92"/>
          <p:cNvSpPr/>
          <p:nvPr>
            <p:ph type="body" sz="quarter" idx="1"/>
          </p:nvPr>
        </p:nvSpPr>
        <p:spPr>
          <a:prstGeom prst="rect">
            <a:avLst/>
          </a:prstGeom>
        </p:spPr>
        <p:txBody>
          <a:bodyPr/>
          <a:lstStyle/>
          <a:p>
            <a:pPr>
              <a:defRPr sz="1900"/>
            </a:pPr>
            <a:r>
              <a:rPr b="1" u="sng">
                <a:solidFill>
                  <a:schemeClr val="accent4">
                    <a:lumOff val="12500"/>
                  </a:schemeClr>
                </a:solidFill>
              </a:rPr>
              <a:t>Verse 16</a:t>
            </a:r>
            <a:endParaRPr b="1" u="sng">
              <a:solidFill>
                <a:schemeClr val="accent2"/>
              </a:solidFill>
            </a:endParaRPr>
          </a:p>
          <a:p>
            <a:pPr>
              <a:defRPr sz="1900"/>
            </a:pPr>
            <a:r>
              <a:t>And in essence it’s God’s grace that being assaulted.  Therefore, Paul says rebuke them sharply. </a:t>
            </a:r>
          </a:p>
          <a:p>
            <a:pPr>
              <a:defRPr sz="1900"/>
            </a:pPr>
          </a:p>
          <a:p>
            <a:pPr>
              <a:defRPr sz="1900"/>
            </a:pPr>
            <a:r>
              <a:t>Even Peter struggles with this fear of man, and it leads to by a hypocrite. </a:t>
            </a:r>
          </a:p>
          <a:p>
            <a:pPr>
              <a:defRPr sz="1900"/>
            </a:pPr>
            <a:r>
              <a:t>We see in </a:t>
            </a:r>
            <a:r>
              <a:rPr b="1" u="sng">
                <a:solidFill>
                  <a:schemeClr val="accent6"/>
                </a:solidFill>
              </a:rPr>
              <a:t>Gal 2:11-14 - READ</a:t>
            </a:r>
            <a:endParaRPr b="1" u="sng">
              <a:solidFill>
                <a:schemeClr val="accent6"/>
              </a:solidFill>
            </a:endParaRPr>
          </a:p>
          <a:p>
            <a:pPr>
              <a:defRPr sz="1900"/>
            </a:pPr>
            <a:endParaRPr b="1" u="sng">
              <a:solidFill>
                <a:schemeClr val="accent6"/>
              </a:solidFill>
            </a:endParaRPr>
          </a:p>
          <a:p>
            <a:pPr>
              <a:defRPr sz="1900"/>
            </a:pPr>
            <a:r>
              <a:t>Peter, I can still </a:t>
            </a:r>
            <a:r>
              <a:rPr b="1" u="sng">
                <a:solidFill>
                  <a:schemeClr val="accent2"/>
                </a:solidFill>
              </a:rPr>
              <a:t>RUIK nog die spek</a:t>
            </a:r>
            <a:r>
              <a:t>—you forgot your breath mints. Remember when you used to avoid pork because you thought it helped save you? </a:t>
            </a:r>
            <a:r>
              <a:rPr b="1" u="sng">
                <a:solidFill>
                  <a:schemeClr val="accent4">
                    <a:lumOff val="12500"/>
                  </a:schemeClr>
                </a:solidFill>
              </a:rPr>
              <a:t>Then, after trusting in Jesus, you knew it didn’t matter anymore</a:t>
            </a:r>
            <a:r>
              <a:t>. You were </a:t>
            </a:r>
            <a:r>
              <a:rPr b="1" u="sng">
                <a:solidFill>
                  <a:schemeClr val="accent2"/>
                </a:solidFill>
              </a:rPr>
              <a:t>free to eat bacon because your salvation didn’t depend</a:t>
            </a:r>
            <a:r>
              <a:t> on keeping Jewish food laws. But now that some </a:t>
            </a:r>
            <a:r>
              <a:rPr b="1" u="sng">
                <a:solidFill>
                  <a:schemeClr val="accent2"/>
                </a:solidFill>
              </a:rPr>
              <a:t>strict rule-keepers from Jerusalem have arrived</a:t>
            </a:r>
            <a:r>
              <a:t>, you’ve gone back to pretending you still follow those old rules. You’ve </a:t>
            </a:r>
            <a:r>
              <a:rPr b="1" u="sng">
                <a:solidFill>
                  <a:schemeClr val="accent4">
                    <a:lumOff val="12500"/>
                  </a:schemeClr>
                </a:solidFill>
              </a:rPr>
              <a:t>switched sides out of fear of what they think.</a:t>
            </a:r>
            <a:r>
              <a:t> But the smell of freedom is still on you—you can’t hide that.</a:t>
            </a:r>
            <a:r>
              <a:rPr b="1" u="sng">
                <a:solidFill>
                  <a:schemeClr val="accent5">
                    <a:lumOff val="10098"/>
                  </a:schemeClr>
                </a:solidFill>
              </a:rPr>
              <a:t> You’re being inkonsekwent Jys SKYNHEILIG.</a:t>
            </a:r>
            <a:r>
              <a:t> Worse, you’re </a:t>
            </a:r>
            <a:r>
              <a:rPr b="1" u="sng">
                <a:solidFill>
                  <a:schemeClr val="accent4">
                    <a:lumOff val="12500"/>
                  </a:schemeClr>
                </a:solidFill>
              </a:rPr>
              <a:t>sending the wrong message to Gentile believers,</a:t>
            </a:r>
            <a:r>
              <a:t> making </a:t>
            </a:r>
            <a:r>
              <a:rPr b="1" u="sng">
                <a:solidFill>
                  <a:schemeClr val="accent2"/>
                </a:solidFill>
              </a:rPr>
              <a:t>them feel like they have to follow Jewish laws to be accepted by God. But those laws never made anyone right</a:t>
            </a:r>
            <a:r>
              <a:t> with God. And by going back to them, you’re</a:t>
            </a:r>
            <a:r>
              <a:rPr b="1" u="sng">
                <a:solidFill>
                  <a:schemeClr val="accent4">
                    <a:lumOff val="12500"/>
                  </a:schemeClr>
                </a:solidFill>
              </a:rPr>
              <a:t> actually weakening the grace that gives us real power</a:t>
            </a:r>
            <a:r>
              <a:t> to live for God.</a:t>
            </a:r>
          </a:p>
          <a:p>
            <a:pPr>
              <a:defRPr sz="1900"/>
            </a:pPr>
          </a:p>
          <a:p>
            <a:pPr>
              <a:defRPr sz="1900"/>
            </a:pPr>
            <a:r>
              <a:t>Voel jy soms jy </a:t>
            </a:r>
            <a:r>
              <a:rPr b="1" u="sng">
                <a:solidFill>
                  <a:schemeClr val="accent5">
                    <a:lumOff val="10098"/>
                  </a:schemeClr>
                </a:solidFill>
              </a:rPr>
              <a:t>moet anders wees voor ander mense? Vrees vir mens.</a:t>
            </a:r>
          </a:p>
          <a:p>
            <a:pPr>
              <a:defRPr sz="1900"/>
            </a:pPr>
          </a:p>
          <a:p>
            <a:pPr>
              <a:defRPr sz="1900"/>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0">
    <p:spTree>
      <p:nvGrpSpPr>
        <p:cNvPr id="1" name=""/>
        <p:cNvGrpSpPr/>
        <p:nvPr/>
      </p:nvGrpSpPr>
      <p:grpSpPr>
        <a:xfrm>
          <a:off x="0" y="0"/>
          <a:ext cx="0" cy="0"/>
          <a:chOff x="0" y="0"/>
          <a:chExt cx="0" cy="0"/>
        </a:xfrm>
      </p:grpSpPr>
      <p:sp>
        <p:nvSpPr>
          <p:cNvPr id="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pic>
        <p:nvPicPr>
          <p:cNvPr id="25" name="Picture 7" descr="Picture 7"/>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6" name="Rectangle 10"/>
          <p:cNvSpPr/>
          <p:nvPr/>
        </p:nvSpPr>
        <p:spPr>
          <a:xfrm>
            <a:off x="-156520" y="-142104"/>
            <a:ext cx="12505040" cy="7142206"/>
          </a:xfrm>
          <a:prstGeom prst="rect">
            <a:avLst/>
          </a:prstGeom>
          <a:solidFill>
            <a:srgbClr val="000000">
              <a:alpha val="10000"/>
            </a:srgbClr>
          </a:solidFill>
          <a:ln w="12700">
            <a:solidFill>
              <a:srgbClr val="32538F"/>
            </a:solidFill>
            <a:miter/>
          </a:ln>
        </p:spPr>
        <p:txBody>
          <a:bodyPr lIns="45718" tIns="45718" rIns="45718" bIns="45718" anchor="ctr"/>
          <a:lstStyle/>
          <a:p>
            <a:pPr algn="ctr">
              <a:defRPr>
                <a:solidFill>
                  <a:srgbClr val="FFFFFF"/>
                </a:solidFill>
                <a:latin typeface="Calibri"/>
                <a:ea typeface="Calibri"/>
                <a:cs typeface="Calibri"/>
                <a:sym typeface="Calibri"/>
              </a:defRPr>
            </a:pPr>
          </a:p>
        </p:txBody>
      </p:sp>
      <p:pic>
        <p:nvPicPr>
          <p:cNvPr id="27" name="Picture 8" descr="Picture 8"/>
          <p:cNvPicPr>
            <a:picLocks noChangeAspect="1"/>
          </p:cNvPicPr>
          <p:nvPr/>
        </p:nvPicPr>
        <p:blipFill>
          <a:blip r:embed="rId3">
            <a:extLst/>
          </a:blip>
          <a:stretch>
            <a:fillRect/>
          </a:stretch>
        </p:blipFill>
        <p:spPr>
          <a:xfrm>
            <a:off x="11099871" y="4588931"/>
            <a:ext cx="1092131" cy="2116669"/>
          </a:xfrm>
          <a:prstGeom prst="rect">
            <a:avLst/>
          </a:prstGeom>
          <a:ln w="12700">
            <a:miter lim="400000"/>
          </a:ln>
        </p:spPr>
      </p:pic>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78978" y="6232198"/>
            <a:ext cx="258623" cy="248304"/>
          </a:xfrm>
          <a:prstGeom prst="rect">
            <a:avLst/>
          </a:prstGeom>
          <a:ln w="12700">
            <a:miter lim="400000"/>
          </a:ln>
        </p:spPr>
        <p:txBody>
          <a:bodyPr wrap="none" lIns="45718" tIns="45718" rIns="45718" bIns="45718" anchor="ctr">
            <a:spAutoFit/>
          </a:bodyPr>
          <a:lstStyle>
            <a:lvl1pPr algn="r">
              <a:defRPr sz="1200">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 name="TextBox 28"/>
          <p:cNvSpPr txBox="1"/>
          <p:nvPr/>
        </p:nvSpPr>
        <p:spPr>
          <a:xfrm>
            <a:off x="698998" y="2106931"/>
            <a:ext cx="10794004" cy="3495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pc="381" sz="5600">
                <a:solidFill>
                  <a:srgbClr val="FFFFFF"/>
                </a:solidFill>
                <a:latin typeface="Trade Gothic LT Std Bold Conden"/>
                <a:ea typeface="Trade Gothic LT Std Bold Conden"/>
                <a:cs typeface="Trade Gothic LT Std Bold Conden"/>
                <a:sym typeface="Trade Gothic LT Std Bold Conden"/>
              </a:defRPr>
            </a:pPr>
            <a:r>
              <a:t>Titus 1:15-16</a:t>
            </a:r>
          </a:p>
          <a:p>
            <a:pPr algn="ctr">
              <a:defRPr b="1" spc="381" sz="5600">
                <a:solidFill>
                  <a:srgbClr val="FFFFFF"/>
                </a:solidFill>
                <a:latin typeface="Trade Gothic LT Std Bold Conden"/>
                <a:ea typeface="Trade Gothic LT Std Bold Conden"/>
                <a:cs typeface="Trade Gothic LT Std Bold Conden"/>
                <a:sym typeface="Trade Gothic LT Std Bold Conden"/>
              </a:defRPr>
            </a:pPr>
            <a:r>
              <a:t>Ware geloof lei tot ware gehoorsaamheid</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89" name="TextBox 2"/>
          <p:cNvSpPr txBox="1"/>
          <p:nvPr/>
        </p:nvSpPr>
        <p:spPr>
          <a:xfrm>
            <a:off x="274461" y="896412"/>
            <a:ext cx="11908504" cy="5882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200">
                <a:solidFill>
                  <a:srgbClr val="FFFFFF"/>
                </a:solidFill>
                <a:latin typeface="Trade Gothic LT Std Bold Conden"/>
                <a:ea typeface="Trade Gothic LT Std Bold Conden"/>
                <a:cs typeface="Trade Gothic LT Std Bold Conden"/>
                <a:sym typeface="Trade Gothic LT Std Bold Conden"/>
              </a:defRPr>
            </a:pPr>
            <a:r>
              <a:rPr b="1"/>
              <a:t>11</a:t>
            </a:r>
            <a:r>
              <a:t>Maar toe Petrus in Antiochíë gekom het, het ek hom openlik teëgestaan, omdat hy veroordeeld gestaan het. 12Want voordat sommige van Jakobus af gekom het, was hy gewoond om saam met die heidene te eet; maar ná hulle koms het hy hom teruggetrek en hom eenkant gehou uit vrees vir die wat uit die besnydenis is. 13En saam met hom het ook die ander Jode geveins, sodat selfs Bárnabas hom laat meevoer het deur hulle geveins. 14Maar toe ek sien dat hulle nie reguit loop volgens die waarheid van die evangelie nie, het ek vir Petrus in teenwoordigheid van almal gesê: As jy wat 'n Jood is, soos 'n heiden lewe en nie soos 'n Jood nie, waarom dwing jy die heidene om soos Jode te lewe?</a:t>
            </a:r>
          </a:p>
        </p:txBody>
      </p:sp>
      <p:sp>
        <p:nvSpPr>
          <p:cNvPr id="90" name="Gal 2:11-14 (AFR53)"/>
          <p:cNvSpPr txBox="1"/>
          <p:nvPr/>
        </p:nvSpPr>
        <p:spPr>
          <a:xfrm>
            <a:off x="335169" y="127702"/>
            <a:ext cx="7180898"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Gal 2:11-14 (AFR53)</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95" name="TextBox 9"/>
          <p:cNvSpPr txBox="1"/>
          <p:nvPr/>
        </p:nvSpPr>
        <p:spPr>
          <a:xfrm>
            <a:off x="690252" y="1803616"/>
            <a:ext cx="10811496" cy="286767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4" indent="-785394">
              <a:lnSpc>
                <a:spcPct val="120000"/>
              </a:lnSpc>
              <a:buSzPct val="100000"/>
              <a:buAutoNum type="arabicParenR" startAt="1"/>
              <a:defRPr sz="4200">
                <a:solidFill>
                  <a:srgbClr val="FFFFFF"/>
                </a:solidFill>
              </a:defRPr>
            </a:pPr>
            <a:r>
              <a:t>Reinheid is 'n saak van die hart (ons verstand en gewete)</a:t>
            </a:r>
          </a:p>
          <a:p>
            <a:pPr marL="785394" indent="-785394">
              <a:lnSpc>
                <a:spcPct val="120000"/>
              </a:lnSpc>
              <a:buSzPct val="100000"/>
              <a:buAutoNum type="arabicParenR" startAt="1"/>
              <a:defRPr sz="4200">
                <a:solidFill>
                  <a:srgbClr val="FFFFFF"/>
                </a:solidFill>
              </a:defRPr>
            </a:pPr>
            <a:r>
              <a:t>Daar is 'n verskil tussen jou geloof bely en jou geloof te leef</a:t>
            </a:r>
          </a:p>
        </p:txBody>
      </p:sp>
      <p:sp>
        <p:nvSpPr>
          <p:cNvPr id="96"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97" name="Ware geloof lei tot ware gehoorsaamheid"/>
          <p:cNvSpPr txBox="1"/>
          <p:nvPr/>
        </p:nvSpPr>
        <p:spPr>
          <a:xfrm>
            <a:off x="-619925" y="316987"/>
            <a:ext cx="13431851"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pc="272" sz="4000">
                <a:solidFill>
                  <a:srgbClr val="FFFFFF"/>
                </a:solidFill>
                <a:latin typeface="Trade Gothic LT Std Bold Conden"/>
                <a:ea typeface="Trade Gothic LT Std Bold Conden"/>
                <a:cs typeface="Trade Gothic LT Std Bold Conden"/>
                <a:sym typeface="Trade Gothic LT Std Bold Conden"/>
              </a:defRPr>
            </a:lvl1pPr>
          </a:lstStyle>
          <a:p>
            <a:pPr/>
            <a:r>
              <a:t>Ware geloof lei tot ware gehoorsaamheid</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102" name="TextBox 9"/>
          <p:cNvSpPr txBox="1"/>
          <p:nvPr/>
        </p:nvSpPr>
        <p:spPr>
          <a:xfrm>
            <a:off x="568625" y="1483657"/>
            <a:ext cx="11011207" cy="13842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3" indent="-785393">
              <a:lnSpc>
                <a:spcPct val="130000"/>
              </a:lnSpc>
              <a:buSzPct val="100000"/>
              <a:buAutoNum type="arabicParenR" startAt="1"/>
              <a:defRPr sz="4000">
                <a:solidFill>
                  <a:srgbClr val="FFFFFF"/>
                </a:solidFill>
              </a:defRPr>
            </a:pPr>
            <a:r>
              <a:t>Hoe lyk jou reinheid in jou hart? </a:t>
            </a:r>
          </a:p>
          <a:p>
            <a:pPr marL="785393" indent="-785393">
              <a:lnSpc>
                <a:spcPct val="130000"/>
              </a:lnSpc>
              <a:buSzPct val="100000"/>
              <a:buAutoNum type="arabicParenR" startAt="1"/>
              <a:defRPr sz="4000">
                <a:solidFill>
                  <a:srgbClr val="FFFFFF"/>
                </a:solidFill>
              </a:defRPr>
            </a:pPr>
            <a:r>
              <a:t>Leef jy die geloof wat jy bely?</a:t>
            </a:r>
          </a:p>
        </p:txBody>
      </p:sp>
      <p:sp>
        <p:nvSpPr>
          <p:cNvPr id="103"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104" name="Rectangle 4"/>
          <p:cNvSpPr/>
          <p:nvPr/>
        </p:nvSpPr>
        <p:spPr>
          <a:xfrm>
            <a:off x="-1" y="3005197"/>
            <a:ext cx="12192001"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105" name="a Longing for Jesus"/>
          <p:cNvSpPr txBox="1"/>
          <p:nvPr/>
        </p:nvSpPr>
        <p:spPr>
          <a:xfrm>
            <a:off x="655274" y="2631281"/>
            <a:ext cx="1051560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lnSpc>
                <a:spcPct val="90000"/>
              </a:lnSpc>
              <a:defRPr b="1" sz="5100">
                <a:solidFill>
                  <a:srgbClr val="FFFFFF"/>
                </a:solidFill>
                <a:latin typeface="Carlito"/>
                <a:ea typeface="Carlito"/>
                <a:cs typeface="Carlito"/>
                <a:sym typeface="Carlito"/>
              </a:defRPr>
            </a:lvl1pPr>
          </a:lstStyle>
          <a:p>
            <a:pPr/>
            <a:r>
              <a:t>Aksie Punte</a:t>
            </a:r>
          </a:p>
        </p:txBody>
      </p:sp>
      <p:sp>
        <p:nvSpPr>
          <p:cNvPr id="106" name="TextBox 9"/>
          <p:cNvSpPr txBox="1"/>
          <p:nvPr/>
        </p:nvSpPr>
        <p:spPr>
          <a:xfrm>
            <a:off x="507327" y="4045547"/>
            <a:ext cx="10811495" cy="269374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3" indent="-785393">
              <a:lnSpc>
                <a:spcPct val="120000"/>
              </a:lnSpc>
              <a:buSzPct val="100000"/>
              <a:buAutoNum type="arabicParenR" startAt="1"/>
              <a:defRPr sz="4000">
                <a:solidFill>
                  <a:srgbClr val="FFFFFF"/>
                </a:solidFill>
              </a:defRPr>
            </a:pPr>
            <a:r>
              <a:t>Bid vir mekaar waar julle wetties in julle geloof geword het. </a:t>
            </a:r>
          </a:p>
          <a:p>
            <a:pPr marL="785393" indent="-785393">
              <a:lnSpc>
                <a:spcPct val="120000"/>
              </a:lnSpc>
              <a:buSzPct val="100000"/>
              <a:buAutoNum type="arabicParenR" startAt="1"/>
              <a:defRPr sz="4000">
                <a:solidFill>
                  <a:srgbClr val="FFFFFF"/>
                </a:solidFill>
              </a:defRPr>
            </a:pPr>
            <a:r>
              <a:t>Bid vir mekaar vir 'n area waar julle dit moeilik vind om julle geloof uit te leef.</a:t>
            </a:r>
          </a:p>
        </p:txBody>
      </p:sp>
      <p:sp>
        <p:nvSpPr>
          <p:cNvPr id="107" name="Ware geloof lei tot ware gehoorsaamheid"/>
          <p:cNvSpPr txBox="1"/>
          <p:nvPr/>
        </p:nvSpPr>
        <p:spPr>
          <a:xfrm>
            <a:off x="-619925" y="316987"/>
            <a:ext cx="13431851"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pc="272" sz="4000">
                <a:solidFill>
                  <a:srgbClr val="FFFFFF"/>
                </a:solidFill>
                <a:latin typeface="Trade Gothic LT Std Bold Conden"/>
                <a:ea typeface="Trade Gothic LT Std Bold Conden"/>
                <a:cs typeface="Trade Gothic LT Std Bold Conden"/>
                <a:sym typeface="Trade Gothic LT Std Bold Conden"/>
              </a:defRPr>
            </a:lvl1pPr>
          </a:lstStyle>
          <a:p>
            <a:pPr/>
            <a:r>
              <a:t>Ware geloof lei tot ware gehoorsaamheid</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Rectangle 2"/>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pic>
        <p:nvPicPr>
          <p:cNvPr id="110" name="Picture 2" descr="Picture 2"/>
          <p:cNvPicPr>
            <a:picLocks noChangeAspect="1"/>
          </p:cNvPicPr>
          <p:nvPr/>
        </p:nvPicPr>
        <p:blipFill>
          <a:blip r:embed="rId2">
            <a:extLst/>
          </a:blip>
          <a:stretch>
            <a:fillRect/>
          </a:stretch>
        </p:blipFill>
        <p:spPr>
          <a:xfrm>
            <a:off x="1628564" y="240687"/>
            <a:ext cx="8934872" cy="4529484"/>
          </a:xfrm>
          <a:prstGeom prst="rect">
            <a:avLst/>
          </a:prstGeom>
          <a:ln w="12700">
            <a:miter lim="400000"/>
          </a:ln>
        </p:spPr>
      </p:pic>
      <p:pic>
        <p:nvPicPr>
          <p:cNvPr id="111" name="Picture 13" descr="Picture 13"/>
          <p:cNvPicPr>
            <a:picLocks noChangeAspect="1"/>
          </p:cNvPicPr>
          <p:nvPr/>
        </p:nvPicPr>
        <p:blipFill>
          <a:blip r:embed="rId3">
            <a:extLst/>
          </a:blip>
          <a:stretch>
            <a:fillRect/>
          </a:stretch>
        </p:blipFill>
        <p:spPr>
          <a:xfrm rot="21157842">
            <a:off x="849468" y="1764026"/>
            <a:ext cx="10425389" cy="451228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42" name="Titus 1:10-16 (AFR53)"/>
          <p:cNvSpPr txBox="1"/>
          <p:nvPr/>
        </p:nvSpPr>
        <p:spPr>
          <a:xfrm>
            <a:off x="538202" y="195380"/>
            <a:ext cx="7180898"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1:10-16 (AFR53)</a:t>
            </a:r>
          </a:p>
        </p:txBody>
      </p:sp>
      <p:sp>
        <p:nvSpPr>
          <p:cNvPr id="43" name="TextBox 2"/>
          <p:cNvSpPr txBox="1"/>
          <p:nvPr/>
        </p:nvSpPr>
        <p:spPr>
          <a:xfrm>
            <a:off x="391911" y="1030499"/>
            <a:ext cx="10957491" cy="4954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000">
                <a:solidFill>
                  <a:srgbClr val="FFFFFF"/>
                </a:solidFill>
                <a:latin typeface="Trade Gothic LT Std Bold Conden"/>
                <a:ea typeface="Trade Gothic LT Std Bold Conden"/>
                <a:cs typeface="Trade Gothic LT Std Bold Conden"/>
                <a:sym typeface="Trade Gothic LT Std Bold Conden"/>
              </a:defRPr>
            </a:pPr>
            <a:r>
              <a:rPr b="1"/>
              <a:t> 10 </a:t>
            </a:r>
            <a:r>
              <a:t>Want daar is baie wat tugteloos is, wat onsin praat en verleiers is, veral die wat uit die besnydenis is; 11 hulle mond moet gestop word. Hulle keer hele huise onderstebo deur te leer wat nie betaam nie, ter wille van vuil wins.</a:t>
            </a:r>
          </a:p>
          <a:p>
            <a:pPr defTabSz="457200">
              <a:defRPr sz="4000">
                <a:solidFill>
                  <a:srgbClr val="FFFFFF"/>
                </a:solidFill>
                <a:latin typeface="Helvetica Neue"/>
                <a:ea typeface="Helvetica Neue"/>
                <a:cs typeface="Helvetica Neue"/>
                <a:sym typeface="Helvetica Neue"/>
              </a:defRPr>
            </a:pPr>
            <a:r>
              <a:t>12 Een uit hulle, hul eie profeet, het gesê: Die Kretense is altyd leuenaars, ongediertes, lui buike.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48" name="TextBox 2"/>
          <p:cNvSpPr txBox="1"/>
          <p:nvPr/>
        </p:nvSpPr>
        <p:spPr>
          <a:xfrm>
            <a:off x="194944" y="928985"/>
            <a:ext cx="11568395" cy="566628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sz="3700">
                <a:solidFill>
                  <a:srgbClr val="FFFFFF"/>
                </a:solidFill>
                <a:latin typeface="Helvetica Neue"/>
                <a:ea typeface="Helvetica Neue"/>
                <a:cs typeface="Helvetica Neue"/>
                <a:sym typeface="Helvetica Neue"/>
              </a:defRPr>
            </a:lvl1pPr>
          </a:lstStyle>
          <a:p>
            <a:pPr/>
            <a:r>
              <a:t>13 Hierdie getuienis is waar. Daarom moet jy hulle skerp bestraf, sodat hulle gesond in die geloof kan wees, 14 en hulle nie besig hou met Joodse fabels en gebooie van mense wat van die waarheid afwyk nie. 15 Alle dinge is rein vir die reines; vir die besoedeldes en ongelowiges egter is niks rein nie, maar hulle verstand sowel as hulle gewete is besoedel. 16 Hulle bely dat hulle God ken, maar hulle verloën Hom deur die werke, omdat hulle gruwelik en ongehoorsaam is en ongeskik vir elke goeie werk.</a:t>
            </a:r>
          </a:p>
        </p:txBody>
      </p:sp>
      <p:sp>
        <p:nvSpPr>
          <p:cNvPr id="49" name="Titus 1:10-16 (AFR53)"/>
          <p:cNvSpPr txBox="1"/>
          <p:nvPr/>
        </p:nvSpPr>
        <p:spPr>
          <a:xfrm>
            <a:off x="323329" y="123756"/>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1:10-16 (AFR53)</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52" name="TextBox 2"/>
          <p:cNvSpPr txBox="1"/>
          <p:nvPr/>
        </p:nvSpPr>
        <p:spPr>
          <a:xfrm>
            <a:off x="409816" y="1054327"/>
            <a:ext cx="10957492" cy="4968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000">
                <a:solidFill>
                  <a:srgbClr val="FFFFFF"/>
                </a:solidFill>
                <a:latin typeface="Trade Gothic LT Std Bold Conden"/>
                <a:ea typeface="Trade Gothic LT Std Bold Conden"/>
                <a:cs typeface="Trade Gothic LT Std Bold Conden"/>
                <a:sym typeface="Trade Gothic LT Std Bold Conden"/>
              </a:defRPr>
            </a:lvl1pPr>
          </a:lstStyle>
          <a:p>
            <a:pPr/>
            <a:r>
              <a:t>15 Alle dinge is rein vir die reines; vir die besoedeldes en ongelowiges egter is niks rein nie, maar hulle verstand sowel as hulle gewete is besoedel. 16 Hulle bely dat hulle God ken, maar hulle verloën Hom deur die werke, omdat hulle gruwelik en ongehoorsaam is en ongeskik vir elke goeie werk.</a:t>
            </a:r>
          </a:p>
        </p:txBody>
      </p:sp>
      <p:sp>
        <p:nvSpPr>
          <p:cNvPr id="53" name="Titus 1:15-16 (AFR53)"/>
          <p:cNvSpPr txBox="1"/>
          <p:nvPr/>
        </p:nvSpPr>
        <p:spPr>
          <a:xfrm>
            <a:off x="538202" y="195380"/>
            <a:ext cx="7180898"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1:15-16 (AFR53)</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58" name="(Matt 23:4) 4 Want hulle bind pakke saam wat swaar en moeilik is om te dra, en sit dit op die skouers van die mense, maar self wil hulle dit nie met hulle vinger verroer nie. 5 En hulle doen al hul werke om deur die mense gesien te word."/>
          <p:cNvSpPr txBox="1"/>
          <p:nvPr/>
        </p:nvSpPr>
        <p:spPr>
          <a:xfrm>
            <a:off x="487628" y="376973"/>
            <a:ext cx="11216744" cy="313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000">
                <a:solidFill>
                  <a:srgbClr val="FFFFFF"/>
                </a:solidFill>
                <a:latin typeface="Trade Gothic LT Std Bold Conden"/>
                <a:ea typeface="Trade Gothic LT Std Bold Conden"/>
                <a:cs typeface="Trade Gothic LT Std Bold Conden"/>
                <a:sym typeface="Trade Gothic LT Std Bold Conden"/>
              </a:defRPr>
            </a:lvl1pPr>
          </a:lstStyle>
          <a:p>
            <a:pPr/>
            <a:r>
              <a:t>(Matt 23:4) 4 Want hulle bind pakke saam wat swaar en moeilik is om te dra, en sit dit op die skouers van die mense, maar self wil hulle dit nie met hulle vinger verroer nie. 5 En hulle doen al hul werke om deur die mense gesien te word.</a:t>
            </a:r>
          </a:p>
        </p:txBody>
      </p:sp>
      <p:sp>
        <p:nvSpPr>
          <p:cNvPr id="59" name="(Luk 11:46) 46 En Hy sê: Wee julle ook, wetgeleerdes, want julle lê laste op die mense wat swaar is om te dra, en self roer julle die laste nie met een van julle vingers aan nie."/>
          <p:cNvSpPr txBox="1"/>
          <p:nvPr/>
        </p:nvSpPr>
        <p:spPr>
          <a:xfrm>
            <a:off x="487628" y="3846211"/>
            <a:ext cx="11216744" cy="23608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000">
                <a:solidFill>
                  <a:srgbClr val="FFFFFF"/>
                </a:solidFill>
              </a:defRPr>
            </a:pPr>
            <a:r>
              <a:t>(Luk 11:46) 46 </a:t>
            </a:r>
            <a:r>
              <a:t>En Hy sê: Wee julle ook, wetgeleerdes, want julle lê laste op die mense wat swaar is om te dra, en self roer julle die laste nie met een van julle vingers aan nie.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64" name="Mar 7:18-23 (AFR53)"/>
          <p:cNvSpPr txBox="1"/>
          <p:nvPr/>
        </p:nvSpPr>
        <p:spPr>
          <a:xfrm>
            <a:off x="470524" y="82584"/>
            <a:ext cx="7180898"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Mar 7:18-23 (AFR53)</a:t>
            </a:r>
          </a:p>
        </p:txBody>
      </p:sp>
      <p:sp>
        <p:nvSpPr>
          <p:cNvPr id="65" name="18 En Hy sê vir hulle: Is julle ook so sonder verstand? Begryp julle nie dat alles wat van buite af in die mens ingaan, hom nie onrein kan maak nie, 19omdat dit nie ingaan in sy hart nie, maar in die maag, en dit gaan in die heimlikheid uit en maak al di"/>
          <p:cNvSpPr txBox="1"/>
          <p:nvPr/>
        </p:nvSpPr>
        <p:spPr>
          <a:xfrm>
            <a:off x="403916" y="928197"/>
            <a:ext cx="11384168" cy="577018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3500">
                <a:solidFill>
                  <a:srgbClr val="FFFFFF"/>
                </a:solidFill>
              </a:defRPr>
            </a:pPr>
            <a:r>
              <a:t>1</a:t>
            </a:r>
            <a:r>
              <a:rPr>
                <a:latin typeface="Trade Gothic LT Std Bold Conden"/>
                <a:ea typeface="Trade Gothic LT Std Bold Conden"/>
                <a:cs typeface="Trade Gothic LT Std Bold Conden"/>
                <a:sym typeface="Trade Gothic LT Std Bold Conden"/>
              </a:rPr>
              <a:t>8 En Hy sê vir hulle: Is julle ook so sonder verstand? Begryp julle nie dat alles wat van buite af in die mens ingaan, hom nie onrein kan maak nie, </a:t>
            </a:r>
            <a:r>
              <a:t>19omdat dit nie ingaan in sy hart nie, maar in die maag, en dit gaan in die heimlikheid uit en maak al die voedsel rein? 20En Hy sê: Wat uit die mens uitgaan, dit maak die mens onrein. 21Want van binne, uit die hart van die mense, kom die slegte gedagtes, egbreuk, hoerery, moord, 22diewery, hebsug, boosheid, bedrog, losbandigheid, afguns, lastering, hoogmoed, dwaasheid. 23Al hierdie booshede kom van binne uit en maak die mens onrein.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70" name="’n Goeie gewete"/>
          <p:cNvSpPr txBox="1"/>
          <p:nvPr/>
        </p:nvSpPr>
        <p:spPr>
          <a:xfrm>
            <a:off x="583320" y="375854"/>
            <a:ext cx="7180898"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’n Goeie gewete</a:t>
            </a:r>
          </a:p>
        </p:txBody>
      </p:sp>
      <p:sp>
        <p:nvSpPr>
          <p:cNvPr id="71" name="Gewete met 'n Bybelse stel standaarde (Begrip van reg en verkeerd - God se weë)…"/>
          <p:cNvSpPr txBox="1"/>
          <p:nvPr/>
        </p:nvSpPr>
        <p:spPr>
          <a:xfrm>
            <a:off x="403916" y="1359229"/>
            <a:ext cx="11132139" cy="45211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67894" indent="-467894" defTabSz="457200">
              <a:lnSpc>
                <a:spcPct val="130000"/>
              </a:lnSpc>
              <a:buSzPct val="100000"/>
              <a:buAutoNum type="arabicPeriod" startAt="1"/>
              <a:defRPr sz="3500">
                <a:solidFill>
                  <a:srgbClr val="FFFFFF"/>
                </a:solidFill>
              </a:defRPr>
            </a:pPr>
            <a:r>
              <a:t>Gewete met 'n Bybelse stel standaarde (Begrip van reg en verkeerd - God se weë)</a:t>
            </a:r>
          </a:p>
          <a:p>
            <a:pPr marL="467894" indent="-467894" defTabSz="457200">
              <a:lnSpc>
                <a:spcPct val="130000"/>
              </a:lnSpc>
              <a:buSzPct val="100000"/>
              <a:buAutoNum type="arabicPeriod" startAt="1"/>
              <a:defRPr sz="3500">
                <a:solidFill>
                  <a:srgbClr val="FFFFFF"/>
                </a:solidFill>
              </a:defRPr>
            </a:pPr>
            <a:r>
              <a:t>Gewete wat sensitief is (Gereinig van dooie werke)</a:t>
            </a:r>
          </a:p>
          <a:p>
            <a:pPr marL="467894" indent="-467894" defTabSz="457200">
              <a:lnSpc>
                <a:spcPct val="130000"/>
              </a:lnSpc>
              <a:buSzPct val="100000"/>
              <a:buAutoNum type="arabicPeriod" startAt="1"/>
              <a:defRPr sz="3500">
                <a:solidFill>
                  <a:srgbClr val="FFFFFF"/>
                </a:solidFill>
              </a:defRPr>
            </a:pPr>
            <a:r>
              <a:t>Gewete wat van skuldgevoelens gereinig is (Bekeer jou gereeld, gehoorsaam)</a:t>
            </a:r>
          </a:p>
          <a:p>
            <a:pPr marL="467894" indent="-467894" defTabSz="457200">
              <a:lnSpc>
                <a:spcPct val="130000"/>
              </a:lnSpc>
              <a:buSzPct val="100000"/>
              <a:buAutoNum type="arabicPeriod" startAt="1"/>
              <a:defRPr sz="3500">
                <a:solidFill>
                  <a:srgbClr val="FFFFFF"/>
                </a:solidFill>
              </a:defRPr>
            </a:pPr>
            <a:r>
              <a:t>Gewete wat jou hart oordeel en goedkeur (motiewe, doelwitte, gedagtes, afgode en liefde vir ander)</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76" name="TextBox 9"/>
          <p:cNvSpPr txBox="1"/>
          <p:nvPr/>
        </p:nvSpPr>
        <p:spPr>
          <a:xfrm>
            <a:off x="690252" y="1803616"/>
            <a:ext cx="10811496" cy="14665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785394" indent="-785394">
              <a:lnSpc>
                <a:spcPct val="120000"/>
              </a:lnSpc>
              <a:buSzPct val="100000"/>
              <a:buAutoNum type="arabicParenR" startAt="1"/>
              <a:defRPr sz="4400">
                <a:solidFill>
                  <a:srgbClr val="FFFFFF"/>
                </a:solidFill>
              </a:defRPr>
            </a:lvl1pPr>
          </a:lstStyle>
          <a:p>
            <a:pPr/>
            <a:r>
              <a:t>Reinheid is 'n saak van die hart (ons verstand en gewete)</a:t>
            </a:r>
          </a:p>
        </p:txBody>
      </p:sp>
      <p:sp>
        <p:nvSpPr>
          <p:cNvPr id="77"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78" name="Ware geloof lei tot ware gehoorsaamheid"/>
          <p:cNvSpPr txBox="1"/>
          <p:nvPr/>
        </p:nvSpPr>
        <p:spPr>
          <a:xfrm>
            <a:off x="-619925" y="316987"/>
            <a:ext cx="13431851"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pc="272" sz="4000">
                <a:solidFill>
                  <a:srgbClr val="FFFFFF"/>
                </a:solidFill>
                <a:latin typeface="Trade Gothic LT Std Bold Conden"/>
                <a:ea typeface="Trade Gothic LT Std Bold Conden"/>
                <a:cs typeface="Trade Gothic LT Std Bold Conden"/>
                <a:sym typeface="Trade Gothic LT Std Bold Conden"/>
              </a:defRPr>
            </a:lvl1pPr>
          </a:lstStyle>
          <a:p>
            <a:pPr/>
            <a:r>
              <a:t>Ware geloof lei tot ware gehoorsaamheid</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83" name="TextBox 2"/>
          <p:cNvSpPr txBox="1"/>
          <p:nvPr/>
        </p:nvSpPr>
        <p:spPr>
          <a:xfrm>
            <a:off x="409816" y="1054327"/>
            <a:ext cx="10957492" cy="4968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000">
                <a:solidFill>
                  <a:srgbClr val="FFFFFF"/>
                </a:solidFill>
                <a:latin typeface="Trade Gothic LT Std Bold Conden"/>
                <a:ea typeface="Trade Gothic LT Std Bold Conden"/>
                <a:cs typeface="Trade Gothic LT Std Bold Conden"/>
                <a:sym typeface="Trade Gothic LT Std Bold Conden"/>
              </a:defRPr>
            </a:lvl1pPr>
          </a:lstStyle>
          <a:p>
            <a:pPr/>
            <a:r>
              <a:t>15 Alle dinge is rein vir die reines; vir die besoedeldes en ongelowiges egter is niks rein nie, maar hulle verstand sowel as hulle gewete is besoedel. 16 Hulle bely dat hulle God ken, maar hulle verloën Hom deur die werke, omdat hulle gruwelik en ongehoorsaam is en ongeskik vir elke goeie werk.</a:t>
            </a:r>
          </a:p>
        </p:txBody>
      </p:sp>
      <p:sp>
        <p:nvSpPr>
          <p:cNvPr id="84" name="Titus 1:15-16 (AFR53)"/>
          <p:cNvSpPr txBox="1"/>
          <p:nvPr/>
        </p:nvSpPr>
        <p:spPr>
          <a:xfrm>
            <a:off x="538202" y="195380"/>
            <a:ext cx="7180898"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1:15-16 (AFR53)</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