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Shape 38"/>
          <p:cNvSpPr/>
          <p:nvPr>
            <p:ph type="sldImg"/>
          </p:nvPr>
        </p:nvSpPr>
        <p:spPr>
          <a:prstGeom prst="rect">
            <a:avLst/>
          </a:prstGeom>
        </p:spPr>
        <p:txBody>
          <a:bodyPr/>
          <a:lstStyle/>
          <a:p>
            <a:pPr/>
          </a:p>
        </p:txBody>
      </p:sp>
      <p:sp>
        <p:nvSpPr>
          <p:cNvPr id="39" name="Shape 39"/>
          <p:cNvSpPr/>
          <p:nvPr>
            <p:ph type="body" sz="quarter" idx="1"/>
          </p:nvPr>
        </p:nvSpPr>
        <p:spPr>
          <a:prstGeom prst="rect">
            <a:avLst/>
          </a:prstGeom>
        </p:spPr>
        <p:txBody>
          <a:bodyPr/>
          <a:lstStyle/>
          <a:p>
            <a:pPr>
              <a:defRPr sz="2000"/>
            </a:pPr>
            <a:r>
              <a:t>Letter to Titus who was</a:t>
            </a:r>
            <a:r>
              <a:rPr b="1" u="sng">
                <a:solidFill>
                  <a:schemeClr val="accent4">
                    <a:lumOff val="12500"/>
                  </a:schemeClr>
                </a:solidFill>
              </a:rPr>
              <a:t> left behind on the island Crete.</a:t>
            </a:r>
          </a:p>
          <a:p>
            <a:pPr>
              <a:defRPr sz="2000"/>
            </a:pPr>
            <a:r>
              <a:rPr b="1" u="sng">
                <a:solidFill>
                  <a:schemeClr val="accent4">
                    <a:lumOff val="12500"/>
                  </a:schemeClr>
                </a:solidFill>
              </a:rPr>
              <a:t>Evangelistic job that Titus had to appoint elders</a:t>
            </a:r>
            <a:r>
              <a:t> and </a:t>
            </a:r>
            <a:r>
              <a:rPr b="1" u="sng">
                <a:solidFill>
                  <a:schemeClr val="accent2"/>
                </a:solidFill>
              </a:rPr>
              <a:t>give guidance</a:t>
            </a:r>
            <a:r>
              <a:t> to these new churches.</a:t>
            </a:r>
          </a:p>
          <a:p>
            <a:pPr>
              <a:defRPr sz="2000"/>
            </a:pPr>
          </a:p>
          <a:p>
            <a:pPr>
              <a:defRPr sz="2000"/>
            </a:pPr>
            <a:r>
              <a:t>We spoke about the </a:t>
            </a:r>
            <a:r>
              <a:rPr b="1" u="sng">
                <a:solidFill>
                  <a:schemeClr val="accent2"/>
                </a:solidFill>
              </a:rPr>
              <a:t>character of these men that Titus</a:t>
            </a:r>
            <a:r>
              <a:t> would be looking for. What they should do and not do. </a:t>
            </a:r>
          </a:p>
          <a:p>
            <a:pPr>
              <a:defRPr sz="2000"/>
            </a:pPr>
          </a:p>
          <a:p>
            <a:pPr>
              <a:defRPr sz="2000"/>
            </a:pPr>
            <a:r>
              <a:t>We NOW in verse 10 we start to see the reason </a:t>
            </a:r>
            <a:r>
              <a:rPr b="1" u="sng">
                <a:solidFill>
                  <a:schemeClr val="accent4">
                    <a:lumOff val="12500"/>
                  </a:schemeClr>
                </a:solidFill>
              </a:rPr>
              <a:t>WHY Paul saying that this eldership </a:t>
            </a:r>
            <a:r>
              <a:t>is important. </a:t>
            </a:r>
          </a:p>
          <a:p>
            <a:pPr>
              <a:defRPr sz="20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Shape 99"/>
          <p:cNvSpPr/>
          <p:nvPr>
            <p:ph type="sldImg"/>
          </p:nvPr>
        </p:nvSpPr>
        <p:spPr>
          <a:prstGeom prst="rect">
            <a:avLst/>
          </a:prstGeom>
        </p:spPr>
        <p:txBody>
          <a:bodyPr/>
          <a:lstStyle/>
          <a:p>
            <a:pPr/>
          </a:p>
        </p:txBody>
      </p:sp>
      <p:sp>
        <p:nvSpPr>
          <p:cNvPr id="100" name="Shape 100"/>
          <p:cNvSpPr/>
          <p:nvPr>
            <p:ph type="body" sz="quarter" idx="1"/>
          </p:nvPr>
        </p:nvSpPr>
        <p:spPr>
          <a:prstGeom prst="rect">
            <a:avLst/>
          </a:prstGeom>
        </p:spPr>
        <p:txBody>
          <a:bodyPr/>
          <a:lstStyle/>
          <a:p>
            <a:pPr>
              <a:defRPr sz="1900"/>
            </a:pPr>
            <a:r>
              <a:t>Verse 16 - POINT 2</a:t>
            </a:r>
          </a:p>
          <a:p>
            <a:pPr>
              <a:defRPr sz="1900"/>
            </a:pPr>
          </a:p>
          <a:p>
            <a:pPr>
              <a:defRPr sz="1900"/>
            </a:pPr>
            <a:r>
              <a:t>Just like Peter, putting away the </a:t>
            </a:r>
            <a:r>
              <a:rPr b="1" u="sng">
                <a:solidFill>
                  <a:schemeClr val="accent4">
                    <a:lumOff val="12500"/>
                  </a:schemeClr>
                </a:solidFill>
              </a:rPr>
              <a:t>grace of God it will inevitably lead to dead works</a:t>
            </a:r>
            <a:r>
              <a:t>. It will lead to us professing our faith but not living out our faith. </a:t>
            </a:r>
          </a:p>
          <a:p>
            <a:pPr>
              <a:defRPr sz="1900"/>
            </a:pPr>
            <a:r>
              <a:t>And that’s we we see</a:t>
            </a:r>
            <a:r>
              <a:rPr b="1" u="sng">
                <a:solidFill>
                  <a:schemeClr val="accent4">
                    <a:lumOff val="12500"/>
                  </a:schemeClr>
                </a:solidFill>
              </a:rPr>
              <a:t> t</a:t>
            </a:r>
            <a:r>
              <a:t>hese false teachers, insubordinate people, </a:t>
            </a:r>
            <a:r>
              <a:rPr b="1" u="sng">
                <a:solidFill>
                  <a:schemeClr val="accent2"/>
                </a:solidFill>
              </a:rPr>
              <a:t>probably pretending to have a higher spiritual life</a:t>
            </a:r>
            <a:r>
              <a:t> than Titus and Paul.  But </a:t>
            </a:r>
            <a:r>
              <a:rPr b="1" u="sng">
                <a:solidFill>
                  <a:schemeClr val="accent4">
                    <a:lumOff val="12500"/>
                  </a:schemeClr>
                </a:solidFill>
              </a:rPr>
              <a:t>Paul saw through their hypocrisy.  </a:t>
            </a:r>
            <a:r>
              <a:t>Today we also see people who in </a:t>
            </a:r>
            <a:r>
              <a:rPr b="1" u="sng">
                <a:solidFill>
                  <a:schemeClr val="accent2"/>
                </a:solidFill>
              </a:rPr>
              <a:t>some way do certain things, like keeping certain “taboos” and expecting </a:t>
            </a:r>
            <a:r>
              <a:t>and i</a:t>
            </a:r>
            <a:r>
              <a:rPr b="1" u="sng">
                <a:solidFill>
                  <a:schemeClr val="accent4">
                    <a:lumOff val="12500"/>
                  </a:schemeClr>
                </a:solidFill>
              </a:rPr>
              <a:t>nsisting that others do the same.</a:t>
            </a:r>
            <a:r>
              <a:t> </a:t>
            </a:r>
          </a:p>
          <a:p>
            <a:pPr>
              <a:defRPr sz="1900"/>
            </a:pPr>
          </a:p>
          <a:p>
            <a:pPr>
              <a:defRPr sz="1900"/>
            </a:pPr>
            <a:r>
              <a:t>This word in UNFIT for any good work. </a:t>
            </a:r>
          </a:p>
          <a:p>
            <a:pPr>
              <a:defRPr sz="1900"/>
            </a:pPr>
            <a:r>
              <a:rPr b="1" u="sng">
                <a:solidFill>
                  <a:schemeClr val="accent4">
                    <a:lumOff val="12500"/>
                  </a:schemeClr>
                </a:solidFill>
              </a:rPr>
              <a:t>Unfit / disqualified - This word was used to descibe a counterfeit coin, it was used to describe a stone that was rejected by builders.</a:t>
            </a:r>
            <a:endParaRPr b="1" u="sng">
              <a:solidFill>
                <a:schemeClr val="accent4">
                  <a:lumOff val="12500"/>
                </a:schemeClr>
              </a:solidFill>
            </a:endParaRPr>
          </a:p>
          <a:p>
            <a:pPr>
              <a:defRPr sz="1900"/>
            </a:pPr>
            <a:r>
              <a:rPr b="1" u="sng">
                <a:solidFill>
                  <a:schemeClr val="accent4">
                    <a:lumOff val="12500"/>
                  </a:schemeClr>
                </a:solidFill>
              </a:rPr>
              <a:t>If a stone had a weak flaw they would mark it with a A for “Adoukiemos”. For unqualfied.</a:t>
            </a:r>
            <a:endParaRPr b="1" u="sng">
              <a:solidFill>
                <a:schemeClr val="accent4">
                  <a:lumOff val="12500"/>
                </a:schemeClr>
              </a:solidFill>
            </a:endParaRPr>
          </a:p>
          <a:p>
            <a:pPr>
              <a:defRPr sz="1900"/>
            </a:pPr>
            <a:r>
              <a:t>May </a:t>
            </a:r>
            <a:r>
              <a:rPr b="1" u="sng">
                <a:solidFill>
                  <a:schemeClr val="accent2"/>
                </a:solidFill>
              </a:rPr>
              <a:t>none of us be disqualified for the good work</a:t>
            </a:r>
            <a:r>
              <a:t> that Jesus wants to do with us. </a:t>
            </a:r>
          </a:p>
          <a:p>
            <a:pPr>
              <a:defRPr sz="1900"/>
            </a:pPr>
          </a:p>
          <a:p>
            <a:pPr>
              <a:defRPr sz="1900"/>
            </a:pPr>
            <a:r>
              <a:t>Detestable is to be abominable — The idea behind detestable is to be</a:t>
            </a:r>
            <a:r>
              <a:rPr b="1" u="sng">
                <a:solidFill>
                  <a:schemeClr val="accent4">
                    <a:lumOff val="12500"/>
                  </a:schemeClr>
                </a:solidFill>
              </a:rPr>
              <a:t> polluted by idolatry.</a:t>
            </a:r>
            <a:endParaRPr b="1" u="sng">
              <a:solidFill>
                <a:schemeClr val="accent4">
                  <a:lumOff val="12500"/>
                </a:schemeClr>
              </a:solidFill>
            </a:endParaRPr>
          </a:p>
          <a:p>
            <a:pPr>
              <a:defRPr sz="1900"/>
            </a:pPr>
          </a:p>
          <a:p>
            <a:pPr>
              <a:defRPr sz="1900"/>
            </a:pPr>
            <a:r>
              <a:t>We need to be </a:t>
            </a:r>
            <a:r>
              <a:rPr b="1" u="sng">
                <a:solidFill>
                  <a:schemeClr val="accent2"/>
                </a:solidFill>
              </a:rPr>
              <a:t>people of good character</a:t>
            </a:r>
            <a:r>
              <a:t>. If we allow ourselves to be </a:t>
            </a:r>
            <a:r>
              <a:rPr b="1" u="sng">
                <a:solidFill>
                  <a:schemeClr val="accent4">
                    <a:lumOff val="12500"/>
                  </a:schemeClr>
                </a:solidFill>
              </a:rPr>
              <a:t>distracted, legalistic,</a:t>
            </a:r>
            <a:r>
              <a:t> doing things </a:t>
            </a:r>
            <a:r>
              <a:rPr b="1" u="sng">
                <a:solidFill>
                  <a:schemeClr val="accent4">
                    <a:lumOff val="12500"/>
                  </a:schemeClr>
                </a:solidFill>
              </a:rPr>
              <a:t>for dishonest gain</a:t>
            </a:r>
            <a:r>
              <a:t>, that leads down the road of </a:t>
            </a:r>
            <a:r>
              <a:rPr b="1" u="sng">
                <a:solidFill>
                  <a:schemeClr val="accent2"/>
                </a:solidFill>
              </a:rPr>
              <a:t>disqualification/unfitness.</a:t>
            </a:r>
          </a:p>
          <a:p>
            <a:pPr>
              <a:defRPr sz="19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Shape 44"/>
          <p:cNvSpPr/>
          <p:nvPr>
            <p:ph type="sldImg"/>
          </p:nvPr>
        </p:nvSpPr>
        <p:spPr>
          <a:prstGeom prst="rect">
            <a:avLst/>
          </a:prstGeom>
        </p:spPr>
        <p:txBody>
          <a:bodyPr/>
          <a:lstStyle/>
          <a:p>
            <a:pPr/>
          </a:p>
        </p:txBody>
      </p:sp>
      <p:sp>
        <p:nvSpPr>
          <p:cNvPr id="45" name="Shape 45"/>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a:p>
        </p:txBody>
      </p:sp>
      <p:sp>
        <p:nvSpPr>
          <p:cNvPr id="55" name="Shape 55"/>
          <p:cNvSpPr/>
          <p:nvPr>
            <p:ph type="body" sz="quarter" idx="1"/>
          </p:nvPr>
        </p:nvSpPr>
        <p:spPr>
          <a:prstGeom prst="rect">
            <a:avLst/>
          </a:prstGeom>
        </p:spPr>
        <p:txBody>
          <a:bodyPr/>
          <a:lstStyle/>
          <a:p>
            <a:pPr>
              <a:defRPr sz="1800"/>
            </a:pPr>
            <a:r>
              <a:rPr b="1" u="sng">
                <a:solidFill>
                  <a:schemeClr val="accent4">
                    <a:lumOff val="12500"/>
                  </a:schemeClr>
                </a:solidFill>
              </a:rPr>
              <a:t>Verse 15</a:t>
            </a:r>
            <a:endParaRPr b="1" u="sng">
              <a:solidFill>
                <a:schemeClr val="accent4">
                  <a:lumOff val="12500"/>
                </a:schemeClr>
              </a:solidFill>
            </a:endParaRPr>
          </a:p>
          <a:p>
            <a:pPr>
              <a:defRPr sz="1800"/>
            </a:pPr>
          </a:p>
          <a:p>
            <a:pPr>
              <a:defRPr sz="2000"/>
            </a:pPr>
            <a:r>
              <a:t>Paul is ending a section here. We see in Titus chapter 2 Paul saying BUT, moving on to a next thought.</a:t>
            </a:r>
          </a:p>
          <a:p>
            <a:pPr>
              <a:defRPr sz="2000"/>
            </a:pPr>
          </a:p>
          <a:p>
            <a:pPr>
              <a:defRPr sz="2000"/>
            </a:pPr>
            <a:r>
              <a:t>This close, in this</a:t>
            </a:r>
            <a:r>
              <a:rPr b="1" u="sng">
                <a:solidFill>
                  <a:schemeClr val="accent2"/>
                </a:solidFill>
              </a:rPr>
              <a:t> section, really makes this CONNECTION</a:t>
            </a:r>
            <a:r>
              <a:t> by this </a:t>
            </a:r>
            <a:r>
              <a:rPr b="1" u="sng">
                <a:solidFill>
                  <a:schemeClr val="accent4">
                    <a:lumOff val="12500"/>
                  </a:schemeClr>
                </a:solidFill>
              </a:rPr>
              <a:t>false things that were taugh</a:t>
            </a:r>
            <a:r>
              <a:t>t by these </a:t>
            </a:r>
            <a:r>
              <a:rPr b="1" u="sng">
                <a:solidFill>
                  <a:schemeClr val="accent4">
                    <a:lumOff val="12500"/>
                  </a:schemeClr>
                </a:solidFill>
              </a:rPr>
              <a:t>problem peopl</a:t>
            </a:r>
            <a:r>
              <a:t>e in these churches in CRETE.</a:t>
            </a:r>
          </a:p>
          <a:p>
            <a:pPr>
              <a:defRPr sz="2000"/>
            </a:pPr>
          </a:p>
          <a:p>
            <a:pPr>
              <a:defRPr sz="2000"/>
            </a:pPr>
            <a:r>
              <a:t>We spoke last week about the </a:t>
            </a:r>
            <a:r>
              <a:rPr b="1" u="sng">
                <a:solidFill>
                  <a:schemeClr val="accent2"/>
                </a:solidFill>
              </a:rPr>
              <a:t>Jews that became Christians</a:t>
            </a:r>
            <a:r>
              <a:t>, and that some of these Jews were the problem makers, </a:t>
            </a:r>
            <a:r>
              <a:rPr b="1" u="sng">
                <a:solidFill>
                  <a:schemeClr val="accent4">
                    <a:lumOff val="12500"/>
                  </a:schemeClr>
                </a:solidFill>
              </a:rPr>
              <a:t>struggling to submit what Titus</a:t>
            </a:r>
            <a:r>
              <a:t> had to say. They came from these Jewish backgrounds and they were i</a:t>
            </a:r>
            <a:r>
              <a:rPr b="1" u="sng">
                <a:solidFill>
                  <a:schemeClr val="accent4">
                    <a:lumOff val="12500"/>
                  </a:schemeClr>
                </a:solidFill>
              </a:rPr>
              <a:t>ndoctrinated to obey the law</a:t>
            </a:r>
            <a:r>
              <a:t>. Now, </a:t>
            </a:r>
            <a:r>
              <a:rPr b="1" u="sng">
                <a:solidFill>
                  <a:schemeClr val="accent2"/>
                </a:solidFill>
              </a:rPr>
              <a:t>JESUS came to fulfill the law</a:t>
            </a:r>
            <a:r>
              <a:t>, and they had a hard time believing this and preached a</a:t>
            </a:r>
            <a:r>
              <a:rPr b="1" u="sng">
                <a:solidFill>
                  <a:schemeClr val="accent5">
                    <a:lumOff val="10098"/>
                  </a:schemeClr>
                </a:solidFill>
              </a:rPr>
              <a:t> type of works+faith= Salvation. (Ascetism by doing things to gain Favor)</a:t>
            </a:r>
          </a:p>
          <a:p>
            <a:pPr>
              <a:defRPr sz="2000"/>
            </a:pPr>
          </a:p>
          <a:p>
            <a:pPr>
              <a:defRPr sz="2000"/>
            </a:pPr>
            <a:r>
              <a:rPr b="1" u="sng">
                <a:solidFill>
                  <a:schemeClr val="accent2"/>
                </a:solidFill>
              </a:rPr>
              <a:t>Titus had to confront these difficult</a:t>
            </a:r>
            <a:r>
              <a:t> people. They had all kinds o</a:t>
            </a:r>
            <a:r>
              <a:rPr b="1" u="sng">
                <a:solidFill>
                  <a:schemeClr val="accent4">
                    <a:lumOff val="12500"/>
                  </a:schemeClr>
                </a:solidFill>
              </a:rPr>
              <a:t>f legalistic things that they</a:t>
            </a:r>
            <a:r>
              <a:t> wanted to do. They had over</a:t>
            </a:r>
            <a:r>
              <a:rPr b="1" u="sng">
                <a:solidFill>
                  <a:schemeClr val="accent4">
                    <a:lumOff val="12500"/>
                  </a:schemeClr>
                </a:solidFill>
              </a:rPr>
              <a:t> 200 laws that they needed to adhere to </a:t>
            </a:r>
            <a:r>
              <a:t>when they were Jews just so </a:t>
            </a:r>
            <a:r>
              <a:rPr b="1" u="sng">
                <a:solidFill>
                  <a:schemeClr val="accent2"/>
                </a:solidFill>
              </a:rPr>
              <a:t>that they wouldn’t sin.</a:t>
            </a:r>
            <a:r>
              <a:t> </a:t>
            </a:r>
          </a:p>
          <a:p>
            <a:pPr>
              <a:defRPr sz="19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Shape 60"/>
          <p:cNvSpPr/>
          <p:nvPr>
            <p:ph type="sldImg"/>
          </p:nvPr>
        </p:nvSpPr>
        <p:spPr>
          <a:prstGeom prst="rect">
            <a:avLst/>
          </a:prstGeom>
        </p:spPr>
        <p:txBody>
          <a:bodyPr/>
          <a:lstStyle/>
          <a:p>
            <a:pPr/>
          </a:p>
        </p:txBody>
      </p:sp>
      <p:sp>
        <p:nvSpPr>
          <p:cNvPr id="61" name="Shape 61"/>
          <p:cNvSpPr/>
          <p:nvPr>
            <p:ph type="body" sz="quarter" idx="1"/>
          </p:nvPr>
        </p:nvSpPr>
        <p:spPr>
          <a:prstGeom prst="rect">
            <a:avLst/>
          </a:prstGeom>
        </p:spPr>
        <p:txBody>
          <a:bodyPr/>
          <a:lstStyle/>
          <a:p>
            <a:pPr>
              <a:defRPr sz="1800"/>
            </a:pPr>
            <a:r>
              <a:rPr b="1" u="sng">
                <a:solidFill>
                  <a:schemeClr val="accent4">
                    <a:lumOff val="12500"/>
                  </a:schemeClr>
                </a:solidFill>
              </a:rPr>
              <a:t>Verse 15</a:t>
            </a:r>
            <a:endParaRPr b="1" u="sng">
              <a:solidFill>
                <a:schemeClr val="accent4">
                  <a:lumOff val="12500"/>
                </a:schemeClr>
              </a:solidFill>
            </a:endParaRPr>
          </a:p>
          <a:p>
            <a:pPr>
              <a:defRPr sz="1800"/>
            </a:pPr>
          </a:p>
          <a:p>
            <a:pPr>
              <a:defRPr sz="1900"/>
            </a:pPr>
            <a:r>
              <a:t>These people </a:t>
            </a:r>
            <a:r>
              <a:rPr b="1" u="sng">
                <a:solidFill>
                  <a:schemeClr val="accent2"/>
                </a:solidFill>
              </a:rPr>
              <a:t>added many works and things for salvation</a:t>
            </a:r>
            <a:r>
              <a:t> and made the </a:t>
            </a:r>
            <a:r>
              <a:rPr b="1" u="sng">
                <a:solidFill>
                  <a:schemeClr val="accent4">
                    <a:lumOff val="12500"/>
                  </a:schemeClr>
                </a:solidFill>
              </a:rPr>
              <a:t>LOAD for people heavy to bear.</a:t>
            </a:r>
          </a:p>
          <a:p>
            <a:pPr>
              <a:defRPr sz="1900"/>
            </a:pPr>
            <a:r>
              <a:t>We also see Jesus mentions in Matt and Luke:</a:t>
            </a:r>
          </a:p>
          <a:p>
            <a:pPr>
              <a:defRPr sz="1900"/>
            </a:pPr>
            <a:r>
              <a:rPr b="1" u="sng">
                <a:solidFill>
                  <a:schemeClr val="accent6"/>
                </a:solidFill>
              </a:rPr>
              <a:t>Matt 23:4 - 4 They tie up heavy burdens, hard to bear,  and lay them on people's shoulders, but they themselves are not willing to move them with their finger. 5 They do all their deeds to be seen by others.</a:t>
            </a:r>
            <a:endParaRPr b="1" u="sng">
              <a:solidFill>
                <a:schemeClr val="accent6"/>
              </a:solidFill>
            </a:endParaRPr>
          </a:p>
          <a:p>
            <a:pPr>
              <a:defRPr sz="1900"/>
            </a:pPr>
            <a:r>
              <a:rPr b="1" u="sng">
                <a:solidFill>
                  <a:schemeClr val="accent6"/>
                </a:solidFill>
              </a:rPr>
              <a:t>Luk 11:46 - 46 And he said, “Woe to you lawyers also! For you load people with burdens hard to bear, and you yourselves do not touch the burdens with one of your fingers.</a:t>
            </a:r>
          </a:p>
          <a:p>
            <a:pPr>
              <a:defRPr sz="1900"/>
            </a:pPr>
          </a:p>
          <a:p>
            <a:pPr>
              <a:defRPr sz="1900"/>
            </a:pPr>
            <a:r>
              <a:t>They </a:t>
            </a:r>
            <a:r>
              <a:rPr b="1" u="sng">
                <a:solidFill>
                  <a:schemeClr val="accent4">
                    <a:lumOff val="12500"/>
                  </a:schemeClr>
                </a:solidFill>
              </a:rPr>
              <a:t>load people down with things hard to bear</a:t>
            </a:r>
            <a:r>
              <a:t>, and ascetic (</a:t>
            </a:r>
            <a:r>
              <a:rPr b="1" u="sng">
                <a:solidFill>
                  <a:schemeClr val="accent2"/>
                </a:solidFill>
              </a:rPr>
              <a:t>Ascetism) rules concerned in food or drink</a:t>
            </a:r>
            <a:r>
              <a:t>, matters of feasts or </a:t>
            </a:r>
            <a:r>
              <a:rPr b="1" u="sng">
                <a:solidFill>
                  <a:schemeClr val="accent4">
                    <a:lumOff val="12500"/>
                  </a:schemeClr>
                </a:solidFill>
              </a:rPr>
              <a:t>Sabbath days</a:t>
            </a:r>
            <a:r>
              <a:t> etc. These difficult insubordinate people had excessive concerns on </a:t>
            </a:r>
            <a:r>
              <a:rPr b="1" u="sng">
                <a:solidFill>
                  <a:schemeClr val="accent4">
                    <a:lumOff val="12500"/>
                  </a:schemeClr>
                </a:solidFill>
              </a:rPr>
              <a:t>outward appearance</a:t>
            </a:r>
            <a:r>
              <a:t>, and judged others on their </a:t>
            </a:r>
            <a:r>
              <a:rPr b="1" u="sng">
                <a:solidFill>
                  <a:schemeClr val="accent4">
                    <a:lumOff val="12500"/>
                  </a:schemeClr>
                </a:solidFill>
              </a:rPr>
              <a:t>external do’s and don’ts.</a:t>
            </a:r>
            <a:r>
              <a:t> </a:t>
            </a:r>
          </a:p>
          <a:p>
            <a:pPr>
              <a:defRPr sz="1900"/>
            </a:pPr>
          </a:p>
          <a:p>
            <a:pPr>
              <a:defRPr sz="1900"/>
            </a:pPr>
            <a:r>
              <a:t>These people with the </a:t>
            </a:r>
            <a:r>
              <a:rPr b="1" u="sng">
                <a:solidFill>
                  <a:schemeClr val="accent5">
                    <a:lumOff val="10098"/>
                  </a:schemeClr>
                </a:solidFill>
              </a:rPr>
              <a:t>attraction to Jewish legalism, they </a:t>
            </a:r>
            <a:r>
              <a:rPr b="1" u="sng">
                <a:solidFill>
                  <a:schemeClr val="accent4">
                    <a:lumOff val="12500"/>
                  </a:schemeClr>
                </a:solidFill>
              </a:rPr>
              <a:t>seem to believe that NOTHING was PURE</a:t>
            </a:r>
            <a:r>
              <a:t>. </a:t>
            </a:r>
          </a:p>
          <a:p>
            <a:pPr>
              <a:defRPr sz="1900"/>
            </a:pPr>
            <a:r>
              <a:t>They </a:t>
            </a:r>
            <a:r>
              <a:rPr b="1" u="sng">
                <a:solidFill>
                  <a:schemeClr val="accent2"/>
                </a:solidFill>
              </a:rPr>
              <a:t>denied the basic things and pleasures </a:t>
            </a:r>
            <a:r>
              <a:t>of this world.</a:t>
            </a:r>
          </a:p>
          <a:p>
            <a:pPr>
              <a:defRPr sz="1900"/>
            </a:pPr>
          </a:p>
          <a:p>
            <a:pPr>
              <a:defRPr sz="1900"/>
            </a:pPr>
            <a:r>
              <a:t>Paul on the other hand says ALL is PURE to those who are PURE.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a:p>
        </p:txBody>
      </p:sp>
      <p:sp>
        <p:nvSpPr>
          <p:cNvPr id="67" name="Shape 67"/>
          <p:cNvSpPr/>
          <p:nvPr>
            <p:ph type="body" sz="quarter" idx="1"/>
          </p:nvPr>
        </p:nvSpPr>
        <p:spPr>
          <a:prstGeom prst="rect">
            <a:avLst/>
          </a:prstGeom>
        </p:spPr>
        <p:txBody>
          <a:bodyPr/>
          <a:lstStyle/>
          <a:p>
            <a:pPr>
              <a:defRPr sz="1900"/>
            </a:pPr>
            <a:r>
              <a:rPr b="1" u="sng">
                <a:solidFill>
                  <a:schemeClr val="accent4">
                    <a:lumOff val="12500"/>
                  </a:schemeClr>
                </a:solidFill>
              </a:rPr>
              <a:t>Verse 15</a:t>
            </a:r>
            <a:endParaRPr b="1" u="sng">
              <a:solidFill>
                <a:schemeClr val="accent4">
                  <a:lumOff val="12500"/>
                </a:schemeClr>
              </a:solidFill>
            </a:endParaRPr>
          </a:p>
          <a:p>
            <a:pPr>
              <a:defRPr sz="1900"/>
            </a:pPr>
            <a:endParaRPr b="1" u="sng">
              <a:solidFill>
                <a:schemeClr val="accent4">
                  <a:lumOff val="12500"/>
                </a:schemeClr>
              </a:solidFill>
            </a:endParaRPr>
          </a:p>
          <a:p>
            <a:pPr>
              <a:defRPr sz="1900"/>
            </a:pPr>
            <a:r>
              <a:rPr b="1" u="sng">
                <a:solidFill>
                  <a:schemeClr val="accent4">
                    <a:lumOff val="12500"/>
                  </a:schemeClr>
                </a:solidFill>
              </a:rPr>
              <a:t>We see in Mark 7:18-23 Jesus says:  READ SCRIPTURE ON BOARD</a:t>
            </a:r>
            <a:endParaRPr b="1" u="sng">
              <a:solidFill>
                <a:schemeClr val="accent4">
                  <a:lumOff val="12500"/>
                </a:schemeClr>
              </a:solidFill>
            </a:endParaRPr>
          </a:p>
          <a:p>
            <a:pPr>
              <a:defRPr sz="1900"/>
            </a:pPr>
            <a:endParaRPr b="1" u="sng">
              <a:solidFill>
                <a:schemeClr val="accent4">
                  <a:lumOff val="12500"/>
                </a:schemeClr>
              </a:solidFill>
            </a:endParaRPr>
          </a:p>
          <a:p>
            <a:pPr>
              <a:defRPr sz="1900"/>
            </a:pPr>
            <a:r>
              <a:rPr b="1" u="sng">
                <a:solidFill>
                  <a:schemeClr val="accent4">
                    <a:lumOff val="12500"/>
                  </a:schemeClr>
                </a:solidFill>
              </a:rPr>
              <a:t>And we see what Titus says in the next part. READ</a:t>
            </a:r>
            <a:endParaRPr b="1" u="sng">
              <a:solidFill>
                <a:schemeClr val="accent4">
                  <a:lumOff val="12500"/>
                </a:schemeClr>
              </a:solidFill>
            </a:endParaRPr>
          </a:p>
          <a:p>
            <a:pPr>
              <a:defRPr sz="1900"/>
            </a:pPr>
            <a:r>
              <a:rPr b="1" u="sng">
                <a:solidFill>
                  <a:schemeClr val="accent6"/>
                </a:solidFill>
              </a:rPr>
              <a:t>Titus 1:15 </a:t>
            </a:r>
            <a:r>
              <a:t>To the pure, all things are pure, but to the defiled and unbelieving, nothing is pure;</a:t>
            </a:r>
            <a:r>
              <a:rPr b="1" u="sng">
                <a:solidFill>
                  <a:schemeClr val="accent6"/>
                </a:solidFill>
              </a:rPr>
              <a:t> but both their minds and their consciences are defiled.</a:t>
            </a:r>
            <a:endParaRPr b="1" u="sng">
              <a:solidFill>
                <a:schemeClr val="accent6"/>
              </a:solidFill>
            </a:endParaRPr>
          </a:p>
          <a:p>
            <a:pPr>
              <a:defRPr sz="1900"/>
            </a:pPr>
            <a:r>
              <a:rPr b="1" u="sng">
                <a:solidFill>
                  <a:schemeClr val="accent6"/>
                </a:solidFill>
              </a:rPr>
              <a:t> </a:t>
            </a:r>
            <a:endParaRPr b="1" u="sng">
              <a:solidFill>
                <a:schemeClr val="accent6"/>
              </a:solidFill>
            </a:endParaRPr>
          </a:p>
          <a:p>
            <a:pPr>
              <a:defRPr sz="1900"/>
            </a:pPr>
            <a:r>
              <a:t>Paul saying the </a:t>
            </a:r>
            <a:r>
              <a:rPr b="1" u="sng">
                <a:solidFill>
                  <a:schemeClr val="accent2"/>
                </a:solidFill>
              </a:rPr>
              <a:t>real problem</a:t>
            </a:r>
            <a:r>
              <a:t> is on the </a:t>
            </a:r>
            <a:r>
              <a:rPr b="1" u="sng">
                <a:solidFill>
                  <a:schemeClr val="accent2"/>
                </a:solidFill>
              </a:rPr>
              <a:t>inside of these people</a:t>
            </a:r>
            <a:r>
              <a:t>. Their </a:t>
            </a:r>
            <a:r>
              <a:rPr b="1" u="sng">
                <a:solidFill>
                  <a:schemeClr val="accent4">
                    <a:lumOff val="12500"/>
                  </a:schemeClr>
                </a:solidFill>
              </a:rPr>
              <a:t>MINDS</a:t>
            </a:r>
            <a:r>
              <a:t> (way of thinking, attitudes) and their </a:t>
            </a:r>
            <a:r>
              <a:rPr b="1" u="sng">
                <a:solidFill>
                  <a:schemeClr val="accent4">
                    <a:lumOff val="12500"/>
                  </a:schemeClr>
                </a:solidFill>
              </a:rPr>
              <a:t>CONSCIENCE</a:t>
            </a:r>
            <a:r>
              <a:t> (standards/norms, view of right and wrong) were </a:t>
            </a:r>
            <a:r>
              <a:rPr b="1" u="sng">
                <a:solidFill>
                  <a:schemeClr val="accent4">
                    <a:lumOff val="12500"/>
                  </a:schemeClr>
                </a:solidFill>
              </a:rPr>
              <a:t>corrupted / Polluted.</a:t>
            </a:r>
            <a:r>
              <a:t> When somoene </a:t>
            </a:r>
            <a:r>
              <a:rPr b="1" u="sng">
                <a:solidFill>
                  <a:schemeClr val="accent2"/>
                </a:solidFill>
              </a:rPr>
              <a:t>wants to add works </a:t>
            </a:r>
            <a:r>
              <a:t>to the redemption that Jesus has done for us, to add works to this redemption plan and process of sanctification </a:t>
            </a:r>
            <a:r>
              <a:rPr b="1" u="sng">
                <a:solidFill>
                  <a:schemeClr val="accent4">
                    <a:lumOff val="12500"/>
                  </a:schemeClr>
                </a:solidFill>
              </a:rPr>
              <a:t>we become defiled.</a:t>
            </a:r>
            <a:r>
              <a:t> This impacts our conscience as well.</a:t>
            </a:r>
          </a:p>
          <a:p>
            <a:pPr>
              <a:defRPr sz="1900"/>
            </a:pPr>
          </a:p>
          <a:p>
            <a:pPr>
              <a:defRPr sz="1900"/>
            </a:pPr>
            <a:r>
              <a:t>And our conscience is our place of </a:t>
            </a:r>
            <a:r>
              <a:rPr b="1" u="sng">
                <a:solidFill>
                  <a:schemeClr val="accent2"/>
                </a:solidFill>
              </a:rPr>
              <a:t>moral awareness</a:t>
            </a:r>
            <a:r>
              <a:t>, but is is </a:t>
            </a:r>
            <a:r>
              <a:rPr b="1" u="sng">
                <a:solidFill>
                  <a:schemeClr val="accent4">
                    <a:lumOff val="12500"/>
                  </a:schemeClr>
                </a:solidFill>
              </a:rPr>
              <a:t>useless if it’s not formed by the truth</a:t>
            </a:r>
            <a:r>
              <a:t>. (The word of God) </a:t>
            </a:r>
          </a:p>
          <a:p>
            <a:pPr>
              <a:defRPr sz="1900"/>
            </a:pPr>
          </a:p>
          <a:p>
            <a:pPr>
              <a:defRPr sz="1900"/>
            </a:pPr>
            <a:r>
              <a:t>So we see Paul speaking of a defiled/corrupt conscience.</a:t>
            </a:r>
          </a:p>
          <a:p>
            <a:pPr>
              <a:defRPr sz="1900"/>
            </a:pPr>
            <a:r>
              <a:t>What is a good conscience then?</a:t>
            </a:r>
            <a:endParaRPr b="1" u="sng">
              <a:solidFill>
                <a:schemeClr val="accent4">
                  <a:lumOff val="12500"/>
                </a:schemeClr>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Shape 72"/>
          <p:cNvSpPr/>
          <p:nvPr>
            <p:ph type="sldImg"/>
          </p:nvPr>
        </p:nvSpPr>
        <p:spPr>
          <a:prstGeom prst="rect">
            <a:avLst/>
          </a:prstGeom>
        </p:spPr>
        <p:txBody>
          <a:bodyPr/>
          <a:lstStyle/>
          <a:p>
            <a:pPr/>
          </a:p>
        </p:txBody>
      </p:sp>
      <p:sp>
        <p:nvSpPr>
          <p:cNvPr id="73" name="Shape 73"/>
          <p:cNvSpPr/>
          <p:nvPr>
            <p:ph type="body" sz="quarter" idx="1"/>
          </p:nvPr>
        </p:nvSpPr>
        <p:spPr>
          <a:prstGeom prst="rect">
            <a:avLst/>
          </a:prstGeom>
        </p:spPr>
        <p:txBody>
          <a:bodyPr/>
          <a:lstStyle/>
          <a:p>
            <a:pPr>
              <a:defRPr sz="2000"/>
            </a:pPr>
            <a:r>
              <a:rPr b="1" u="sng">
                <a:solidFill>
                  <a:schemeClr val="accent4">
                    <a:lumOff val="12500"/>
                  </a:schemeClr>
                </a:solidFill>
              </a:rPr>
              <a:t>Verse 15</a:t>
            </a:r>
          </a:p>
          <a:p>
            <a:pPr>
              <a:defRPr sz="2000"/>
            </a:pPr>
            <a:r>
              <a:t>So we see Paul speaking of a defiled/corrupt conscience. - Can be a QUICK slide.</a:t>
            </a:r>
          </a:p>
          <a:p>
            <a:pPr>
              <a:defRPr sz="2000"/>
            </a:pPr>
            <a:r>
              <a:t>What is a good conscience then?</a:t>
            </a:r>
          </a:p>
          <a:p>
            <a:pPr>
              <a:defRPr sz="2000"/>
            </a:pPr>
          </a:p>
          <a:p>
            <a:pPr marL="240631" indent="-240631">
              <a:buSzPct val="100000"/>
              <a:buAutoNum type="arabicPeriod" startAt="1"/>
              <a:defRPr sz="2000"/>
            </a:pPr>
            <a:r>
              <a:t>A conscience with a biblical set of standards and norms or concepts that Understand right and wrong, one that has been cleansed from dead works (rules and human commandments) and ordered according to the grace principles of the Word (Heb. 5:14; 9:14)</a:t>
            </a:r>
          </a:p>
          <a:p>
            <a:pPr>
              <a:defRPr sz="2000"/>
            </a:pPr>
          </a:p>
          <a:p>
            <a:pPr>
              <a:defRPr sz="2000"/>
            </a:pPr>
            <a:r>
              <a:t>2. A conscience that is sensitive and functioning correctly versus a conscience that has been callused or made insensitive either by dead works (touch not, eat not, etc.) or by being ignored (1 Tim. 4:2). 2 through the insincerity of liars whose consciences are seared</a:t>
            </a:r>
          </a:p>
          <a:p>
            <a:pPr>
              <a:defRPr sz="2000"/>
            </a:pPr>
          </a:p>
          <a:p>
            <a:pPr>
              <a:defRPr sz="2000"/>
            </a:pPr>
            <a:r>
              <a:t>3. A conscience that is cleared of guilt through keeping short accounts with God, i.e., by the immediate confession of sin, which clears the conscience altogether with obedience (cf. Acts 24:16; 1 Tim. 3:9).</a:t>
            </a:r>
          </a:p>
          <a:p>
            <a:pPr>
              <a:defRPr sz="2000"/>
            </a:pPr>
          </a:p>
          <a:p>
            <a:pPr>
              <a:defRPr sz="2000"/>
            </a:pPr>
            <a:r>
              <a:t>4. An active conscience that judges and approves only those thoughts, goals, motives, words, and deeds of the heart which are in harmony with the principles of grace and the great goal of biblical instruction, namely, love, good works or Christ-like service and character. SELF AWARENESS. </a:t>
            </a:r>
            <a:r>
              <a:rPr b="1" u="sng">
                <a:solidFill>
                  <a:schemeClr val="accent5">
                    <a:lumOff val="10098"/>
                  </a:schemeClr>
                </a:solidFill>
              </a:rPr>
              <a:t>Are you self aware? </a:t>
            </a:r>
            <a:r>
              <a:t>You need a teachable heart to be self aware.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defRPr sz="2000"/>
            </a:pPr>
            <a:r>
              <a:t>POINT 1</a:t>
            </a:r>
          </a:p>
          <a:p>
            <a:pPr>
              <a:defRPr sz="2000"/>
            </a:pPr>
          </a:p>
          <a:p>
            <a:pPr>
              <a:defRPr sz="2000"/>
            </a:pPr>
            <a:r>
              <a:rPr b="1" u="sng">
                <a:solidFill>
                  <a:schemeClr val="accent5">
                    <a:lumOff val="10098"/>
                  </a:schemeClr>
                </a:solidFill>
              </a:rPr>
              <a:t>Can you judge your own heart?</a:t>
            </a:r>
            <a:r>
              <a:t> When I say heart,</a:t>
            </a:r>
            <a:r>
              <a:rPr b="1" u="sng">
                <a:solidFill>
                  <a:schemeClr val="accent4">
                    <a:lumOff val="12500"/>
                  </a:schemeClr>
                </a:solidFill>
              </a:rPr>
              <a:t> I mean it’s only you who truly knows</a:t>
            </a:r>
            <a:r>
              <a:t> your heart’s condition.</a:t>
            </a:r>
          </a:p>
          <a:p>
            <a:pPr>
              <a:defRPr sz="2000"/>
            </a:pPr>
          </a:p>
          <a:p>
            <a:pPr>
              <a:defRPr sz="2000"/>
            </a:pPr>
            <a:r>
              <a:t>Can you see in your life where you sometimes </a:t>
            </a:r>
            <a:r>
              <a:rPr b="1" u="sng">
                <a:solidFill>
                  <a:schemeClr val="accent2"/>
                </a:solidFill>
              </a:rPr>
              <a:t>push away God’s grace and start working</a:t>
            </a:r>
            <a:r>
              <a:t> for it OR where</a:t>
            </a:r>
            <a:r>
              <a:rPr b="1" u="sng">
                <a:solidFill>
                  <a:schemeClr val="accent4">
                    <a:lumOff val="12500"/>
                  </a:schemeClr>
                </a:solidFill>
              </a:rPr>
              <a:t> you expect things from others you yourself don't do</a:t>
            </a:r>
            <a:r>
              <a:t>.</a:t>
            </a:r>
          </a:p>
          <a:p>
            <a:pPr>
              <a:defRPr sz="2000"/>
            </a:pPr>
          </a:p>
          <a:p>
            <a:pPr>
              <a:defRPr sz="2000"/>
            </a:pPr>
            <a:r>
              <a:t>Like with your children, we often like to </a:t>
            </a:r>
            <a:r>
              <a:rPr b="1" u="sng">
                <a:solidFill>
                  <a:schemeClr val="accent2"/>
                </a:solidFill>
              </a:rPr>
              <a:t>say things to them that we don’t do</a:t>
            </a:r>
            <a:r>
              <a:t>. </a:t>
            </a:r>
          </a:p>
          <a:p>
            <a:pPr>
              <a:defRPr sz="2000"/>
            </a:pPr>
            <a:r>
              <a:rPr b="1" u="sng">
                <a:solidFill>
                  <a:schemeClr val="accent5">
                    <a:lumOff val="10098"/>
                  </a:schemeClr>
                </a:solidFill>
              </a:rPr>
              <a:t>(Moenie maak soos ek maak nie, maak soos ek sê)</a:t>
            </a:r>
          </a:p>
          <a:p>
            <a:pPr>
              <a:defRPr sz="2000"/>
            </a:pPr>
            <a:r>
              <a:t>Don’t be like that, ask God to help you live the truth. </a:t>
            </a:r>
          </a:p>
          <a:p>
            <a:pPr>
              <a:defRPr sz="2000"/>
            </a:pPr>
          </a:p>
          <a:p>
            <a:pPr>
              <a:defRPr sz="2000"/>
            </a:pPr>
            <a:r>
              <a:t>The false teachers’ obsession with external works grew out of a </a:t>
            </a:r>
            <a:r>
              <a:rPr b="1" u="sng">
                <a:solidFill>
                  <a:schemeClr val="accent2"/>
                </a:solidFill>
              </a:rPr>
              <a:t>FAILURE to REST in the sufficiency of Christ. </a:t>
            </a:r>
            <a:endParaRPr b="1" u="sng">
              <a:solidFill>
                <a:schemeClr val="accent2"/>
              </a:solidFill>
            </a:endParaRPr>
          </a:p>
          <a:p>
            <a:pPr>
              <a:defRPr sz="2000"/>
            </a:pPr>
          </a:p>
          <a:p>
            <a:pPr>
              <a:defRPr sz="2000"/>
            </a:pPr>
            <a:r>
              <a:t>By not ABIDING in the vine we feel a </a:t>
            </a:r>
            <a:r>
              <a:rPr b="1" u="sng">
                <a:solidFill>
                  <a:schemeClr val="accent4">
                    <a:lumOff val="12500"/>
                  </a:schemeClr>
                </a:solidFill>
              </a:rPr>
              <a:t>lack ACCEPTANCE and love</a:t>
            </a:r>
            <a:r>
              <a:t>, which spills over into </a:t>
            </a:r>
            <a:r>
              <a:rPr b="1" u="sng">
                <a:solidFill>
                  <a:schemeClr val="accent4">
                    <a:lumOff val="12500"/>
                  </a:schemeClr>
                </a:solidFill>
              </a:rPr>
              <a:t>believing LIES about others and yourself</a:t>
            </a:r>
            <a:r>
              <a:t> and will manifest in a way where you </a:t>
            </a:r>
            <a:r>
              <a:rPr b="1" u="sng">
                <a:solidFill>
                  <a:schemeClr val="accent2"/>
                </a:solidFill>
              </a:rPr>
              <a:t>want to PROVE yourself to others</a:t>
            </a:r>
            <a:r>
              <a:t>, and in a </a:t>
            </a:r>
            <a:r>
              <a:rPr b="1" u="sng">
                <a:solidFill>
                  <a:schemeClr val="accent2"/>
                </a:solidFill>
              </a:rPr>
              <a:t>sense earn you salvation and acceptance</a:t>
            </a:r>
            <a:r>
              <a:t>, where the gospel states that you are </a:t>
            </a:r>
            <a:r>
              <a:rPr b="1" u="sng">
                <a:solidFill>
                  <a:schemeClr val="accent2"/>
                </a:solidFill>
              </a:rPr>
              <a:t>already loved, already accepted.</a:t>
            </a:r>
          </a:p>
          <a:p>
            <a:pPr>
              <a:defRPr sz="2000"/>
            </a:pPr>
          </a:p>
          <a:p>
            <a:pPr>
              <a:defRPr sz="20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Shape 86"/>
          <p:cNvSpPr/>
          <p:nvPr>
            <p:ph type="sldImg"/>
          </p:nvPr>
        </p:nvSpPr>
        <p:spPr>
          <a:prstGeom prst="rect">
            <a:avLst/>
          </a:prstGeom>
        </p:spPr>
        <p:txBody>
          <a:bodyPr/>
          <a:lstStyle/>
          <a:p>
            <a:pPr/>
          </a:p>
        </p:txBody>
      </p:sp>
      <p:sp>
        <p:nvSpPr>
          <p:cNvPr id="87" name="Shape 87"/>
          <p:cNvSpPr/>
          <p:nvPr>
            <p:ph type="body" sz="quarter" idx="1"/>
          </p:nvPr>
        </p:nvSpPr>
        <p:spPr>
          <a:prstGeom prst="rect">
            <a:avLst/>
          </a:prstGeom>
        </p:spPr>
        <p:txBody>
          <a:bodyPr/>
          <a:lstStyle/>
          <a:p>
            <a:pPr>
              <a:defRPr sz="1900"/>
            </a:pPr>
            <a:r>
              <a:rPr b="1" u="sng">
                <a:solidFill>
                  <a:schemeClr val="accent4">
                    <a:lumOff val="12500"/>
                  </a:schemeClr>
                </a:solidFill>
              </a:rPr>
              <a:t>Verse 16</a:t>
            </a:r>
          </a:p>
          <a:p>
            <a:pPr/>
          </a:p>
          <a:p>
            <a:pPr>
              <a:defRPr sz="1900"/>
            </a:pPr>
            <a:r>
              <a:t>These difficult people, talks a good </a:t>
            </a:r>
            <a:r>
              <a:rPr b="1" u="sng">
                <a:solidFill>
                  <a:schemeClr val="accent2"/>
                </a:solidFill>
              </a:rPr>
              <a:t>Christian game, but in works they deny Him.</a:t>
            </a:r>
          </a:p>
          <a:p>
            <a:pPr>
              <a:defRPr sz="1900"/>
            </a:pPr>
            <a:r>
              <a:t>These people DO WORKS in order to be saved instead of becuase we are</a:t>
            </a:r>
            <a:r>
              <a:rPr b="1" u="sng">
                <a:solidFill>
                  <a:schemeClr val="accent4">
                    <a:lumOff val="12500"/>
                  </a:schemeClr>
                </a:solidFill>
              </a:rPr>
              <a:t> saved we can now do good things. </a:t>
            </a:r>
            <a:endParaRPr b="1" u="sng">
              <a:solidFill>
                <a:schemeClr val="accent4">
                  <a:lumOff val="12500"/>
                </a:schemeClr>
              </a:solidFill>
            </a:endParaRPr>
          </a:p>
          <a:p>
            <a:pPr>
              <a:defRPr sz="1900"/>
            </a:pPr>
          </a:p>
          <a:p>
            <a:pPr>
              <a:defRPr sz="1900"/>
            </a:pPr>
            <a:r>
              <a:t>When it comes to looking at the people of God, </a:t>
            </a:r>
            <a:r>
              <a:rPr b="1" u="sng">
                <a:solidFill>
                  <a:schemeClr val="accent2"/>
                </a:solidFill>
              </a:rPr>
              <a:t>especially leaders and elders,</a:t>
            </a:r>
            <a:r>
              <a:t> it does not simply </a:t>
            </a:r>
            <a:r>
              <a:rPr b="1" u="sng">
                <a:solidFill>
                  <a:schemeClr val="accent5">
                    <a:lumOff val="10098"/>
                  </a:schemeClr>
                </a:solidFill>
              </a:rPr>
              <a:t>help to HEAR what people say</a:t>
            </a:r>
            <a:r>
              <a:t>, but we </a:t>
            </a:r>
            <a:r>
              <a:rPr b="1" u="sng">
                <a:solidFill>
                  <a:schemeClr val="accent4">
                    <a:lumOff val="12500"/>
                  </a:schemeClr>
                </a:solidFill>
              </a:rPr>
              <a:t>have to look for people who also DO what they SAY</a:t>
            </a:r>
            <a:r>
              <a:t>. </a:t>
            </a:r>
          </a:p>
          <a:p>
            <a:pPr>
              <a:defRPr sz="1900"/>
            </a:pPr>
          </a:p>
          <a:p>
            <a:pPr>
              <a:defRPr sz="1900"/>
            </a:pPr>
            <a:r>
              <a:t>When we fall into legalism we in a sense </a:t>
            </a:r>
            <a:r>
              <a:rPr b="1" u="sng">
                <a:solidFill>
                  <a:schemeClr val="accent2"/>
                </a:solidFill>
              </a:rPr>
              <a:t>refute Gods GRACE</a:t>
            </a:r>
            <a:r>
              <a:t>. When we turn our back’s on God’s grace - even as a believer - It leaves us under the </a:t>
            </a:r>
            <a:r>
              <a:rPr b="1" u="sng">
                <a:solidFill>
                  <a:schemeClr val="accent5">
                    <a:lumOff val="10098"/>
                  </a:schemeClr>
                </a:solidFill>
              </a:rPr>
              <a:t>control of our flesh which leads to dominating patterns. </a:t>
            </a:r>
          </a:p>
          <a:p>
            <a:pPr>
              <a:defRPr sz="1900"/>
            </a:pPr>
            <a:r>
              <a:t>We see this in Col 2:23 and Gal 5:1-5. </a:t>
            </a:r>
          </a:p>
          <a:p>
            <a:pPr>
              <a:defRPr sz="1900"/>
            </a:pPr>
          </a:p>
          <a:p>
            <a:pPr>
              <a:defRPr sz="1900"/>
            </a:pPr>
            <a:r>
              <a:t>If we try to </a:t>
            </a:r>
            <a:r>
              <a:rPr b="1" u="sng">
                <a:solidFill>
                  <a:schemeClr val="accent4">
                    <a:lumOff val="12500"/>
                  </a:schemeClr>
                </a:solidFill>
              </a:rPr>
              <a:t>EARN</a:t>
            </a:r>
            <a:r>
              <a:t> </a:t>
            </a:r>
            <a:r>
              <a:rPr b="1" u="sng">
                <a:solidFill>
                  <a:schemeClr val="accent4">
                    <a:lumOff val="12500"/>
                  </a:schemeClr>
                </a:solidFill>
              </a:rPr>
              <a:t>God’s approval by following rules</a:t>
            </a:r>
            <a:r>
              <a:t> or doing good works—whether to be </a:t>
            </a:r>
            <a:r>
              <a:rPr b="1" u="sng">
                <a:solidFill>
                  <a:schemeClr val="accent4">
                    <a:lumOff val="12500"/>
                  </a:schemeClr>
                </a:solidFill>
              </a:rPr>
              <a:t>saved or to grow in holiness</a:t>
            </a:r>
            <a:r>
              <a:t> as Christians—we stop living by the </a:t>
            </a:r>
            <a:r>
              <a:rPr b="1" u="sng">
                <a:solidFill>
                  <a:schemeClr val="accent2"/>
                </a:solidFill>
              </a:rPr>
              <a:t>grace God gives us through Jesus</a:t>
            </a:r>
            <a:r>
              <a:t>. </a:t>
            </a:r>
          </a:p>
          <a:p>
            <a:pPr>
              <a:defRPr sz="1900"/>
            </a:pPr>
            <a:r>
              <a:t>That kind of thinking </a:t>
            </a:r>
            <a:r>
              <a:rPr b="1" u="sng">
                <a:solidFill>
                  <a:schemeClr val="accent5">
                    <a:lumOff val="10098"/>
                  </a:schemeClr>
                </a:solidFill>
              </a:rPr>
              <a:t>CHANGES the message of the gospel</a:t>
            </a:r>
            <a:r>
              <a:t>. It means we're </a:t>
            </a:r>
            <a:r>
              <a:rPr b="1" u="sng">
                <a:solidFill>
                  <a:schemeClr val="accent2"/>
                </a:solidFill>
              </a:rPr>
              <a:t>trusting in our own efforts instead</a:t>
            </a:r>
            <a:r>
              <a:t> of trusting in what </a:t>
            </a:r>
            <a:r>
              <a:rPr b="1" u="sng">
                <a:solidFill>
                  <a:schemeClr val="accent2"/>
                </a:solidFill>
              </a:rPr>
              <a:t>Jesus has already done</a:t>
            </a:r>
            <a:r>
              <a:t> and being </a:t>
            </a:r>
            <a:r>
              <a:rPr b="1" u="sng">
                <a:solidFill>
                  <a:schemeClr val="accent2"/>
                </a:solidFill>
              </a:rPr>
              <a:t>led by the Spirit</a:t>
            </a:r>
            <a:r>
              <a:t>. When we do this, we fall back into living by our</a:t>
            </a:r>
            <a:r>
              <a:rPr b="1" u="sng">
                <a:solidFill>
                  <a:schemeClr val="accent4">
                    <a:lumOff val="12500"/>
                  </a:schemeClr>
                </a:solidFill>
              </a:rPr>
              <a:t> own strength, </a:t>
            </a:r>
            <a:r>
              <a:t>which </a:t>
            </a:r>
            <a:r>
              <a:rPr b="1" u="sng">
                <a:solidFill>
                  <a:schemeClr val="accent5">
                    <a:lumOff val="10098"/>
                  </a:schemeClr>
                </a:solidFill>
              </a:rPr>
              <a:t>only leads to frustration and anxiety.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p>
            <a:pPr>
              <a:defRPr sz="1900"/>
            </a:pPr>
            <a:r>
              <a:rPr b="1" u="sng">
                <a:solidFill>
                  <a:schemeClr val="accent4">
                    <a:lumOff val="12500"/>
                  </a:schemeClr>
                </a:solidFill>
              </a:rPr>
              <a:t>Verse 16</a:t>
            </a:r>
            <a:endParaRPr b="1" u="sng">
              <a:solidFill>
                <a:schemeClr val="accent2"/>
              </a:solidFill>
            </a:endParaRPr>
          </a:p>
          <a:p>
            <a:pPr>
              <a:defRPr sz="1900"/>
            </a:pPr>
            <a:r>
              <a:t>And in essence it’s God’s grace that being assaulted.  Therefore, Paul says rebuke them sharply. </a:t>
            </a:r>
          </a:p>
          <a:p>
            <a:pPr>
              <a:defRPr sz="1900"/>
            </a:pPr>
          </a:p>
          <a:p>
            <a:pPr>
              <a:defRPr sz="1900"/>
            </a:pPr>
            <a:r>
              <a:t>Even Peter struggles with this fear of man, and it leads to by a hypocrite. </a:t>
            </a:r>
          </a:p>
          <a:p>
            <a:pPr>
              <a:defRPr sz="1900"/>
            </a:pPr>
            <a:r>
              <a:t>We see in </a:t>
            </a:r>
            <a:r>
              <a:rPr b="1" u="sng">
                <a:solidFill>
                  <a:schemeClr val="accent6"/>
                </a:solidFill>
              </a:rPr>
              <a:t>Gal 2:11-14 - READ</a:t>
            </a:r>
            <a:endParaRPr b="1" u="sng">
              <a:solidFill>
                <a:schemeClr val="accent6"/>
              </a:solidFill>
            </a:endParaRPr>
          </a:p>
          <a:p>
            <a:pPr>
              <a:defRPr sz="1900"/>
            </a:pPr>
            <a:endParaRPr b="1" u="sng">
              <a:solidFill>
                <a:schemeClr val="accent6"/>
              </a:solidFill>
            </a:endParaRPr>
          </a:p>
          <a:p>
            <a:pPr>
              <a:defRPr sz="1900"/>
            </a:pPr>
            <a:r>
              <a:t>Peter, I can still </a:t>
            </a:r>
            <a:r>
              <a:rPr b="1" u="sng">
                <a:solidFill>
                  <a:schemeClr val="accent2"/>
                </a:solidFill>
              </a:rPr>
              <a:t>smell bacon on your breath</a:t>
            </a:r>
            <a:r>
              <a:t>—you forgot your breath mints. Remember when you used to avoid pork because you thought it helped save you? </a:t>
            </a:r>
            <a:r>
              <a:rPr b="1" u="sng">
                <a:solidFill>
                  <a:schemeClr val="accent4">
                    <a:lumOff val="12500"/>
                  </a:schemeClr>
                </a:solidFill>
              </a:rPr>
              <a:t>Then, after trusting in Jesus, you knew it didn’t matter anymore</a:t>
            </a:r>
            <a:r>
              <a:t>. You were </a:t>
            </a:r>
            <a:r>
              <a:rPr b="1" u="sng">
                <a:solidFill>
                  <a:schemeClr val="accent2"/>
                </a:solidFill>
              </a:rPr>
              <a:t>free to eat bacon because your salvation didn’t depend</a:t>
            </a:r>
            <a:r>
              <a:t> on keeping Jewish food laws. But now that some </a:t>
            </a:r>
            <a:r>
              <a:rPr b="1" u="sng">
                <a:solidFill>
                  <a:schemeClr val="accent2"/>
                </a:solidFill>
              </a:rPr>
              <a:t>strict rule-keepers from Jerusalem have arrived</a:t>
            </a:r>
            <a:r>
              <a:t>, you’ve gone back to pretending you still follow those old rules. You’ve </a:t>
            </a:r>
            <a:r>
              <a:rPr b="1" u="sng">
                <a:solidFill>
                  <a:schemeClr val="accent4">
                    <a:lumOff val="12500"/>
                  </a:schemeClr>
                </a:solidFill>
              </a:rPr>
              <a:t>switched sides out of fear of what they think.</a:t>
            </a:r>
            <a:r>
              <a:t> But the smell of freedom is still on you—you can’t hide that.</a:t>
            </a:r>
            <a:r>
              <a:rPr b="1" u="sng">
                <a:solidFill>
                  <a:schemeClr val="accent5">
                    <a:lumOff val="10098"/>
                  </a:schemeClr>
                </a:solidFill>
              </a:rPr>
              <a:t> You’re being inconsistent.</a:t>
            </a:r>
            <a:r>
              <a:t> Worse, you’re </a:t>
            </a:r>
            <a:r>
              <a:rPr b="1" u="sng">
                <a:solidFill>
                  <a:schemeClr val="accent4">
                    <a:lumOff val="12500"/>
                  </a:schemeClr>
                </a:solidFill>
              </a:rPr>
              <a:t>sending the wrong message to Gentile believers,</a:t>
            </a:r>
            <a:r>
              <a:t> making </a:t>
            </a:r>
            <a:r>
              <a:rPr b="1" u="sng">
                <a:solidFill>
                  <a:schemeClr val="accent2"/>
                </a:solidFill>
              </a:rPr>
              <a:t>them feel like they have to follow Jewish laws to be accepted by God. But those laws never made anyone right</a:t>
            </a:r>
            <a:r>
              <a:t> with God. And by going back to them, you’re</a:t>
            </a:r>
            <a:r>
              <a:rPr b="1" u="sng">
                <a:solidFill>
                  <a:schemeClr val="accent4">
                    <a:lumOff val="12500"/>
                  </a:schemeClr>
                </a:solidFill>
              </a:rPr>
              <a:t> actually weakening the grace that gives us real power</a:t>
            </a:r>
            <a:r>
              <a:t> to live for God.</a:t>
            </a:r>
          </a:p>
          <a:p>
            <a:pPr>
              <a:defRPr sz="1900"/>
            </a:pPr>
          </a:p>
          <a:p>
            <a:pPr>
              <a:defRPr sz="19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3495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Titus 1:15-16</a:t>
            </a: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Real faith leads to real obedience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0" name="TextBox 2"/>
          <p:cNvSpPr txBox="1"/>
          <p:nvPr/>
        </p:nvSpPr>
        <p:spPr>
          <a:xfrm>
            <a:off x="274461" y="896413"/>
            <a:ext cx="10957492" cy="633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400">
                <a:solidFill>
                  <a:srgbClr val="FFFFFF"/>
                </a:solidFill>
                <a:latin typeface="Trade Gothic LT Std Bold Conden"/>
                <a:ea typeface="Trade Gothic LT Std Bold Conden"/>
                <a:cs typeface="Trade Gothic LT Std Bold Conden"/>
                <a:sym typeface="Trade Gothic LT Std Bold Conden"/>
              </a:defRPr>
            </a:pPr>
            <a:r>
              <a:rPr b="1"/>
              <a:t>11 </a:t>
            </a:r>
            <a:r>
              <a:t>But when Cephas came to Antioch, I opposed him to his face, because he stood condemned. </a:t>
            </a:r>
            <a:r>
              <a:rPr b="1"/>
              <a:t>12 </a:t>
            </a:r>
            <a:r>
              <a:t>For before certain men came from James, he was eating with the Gentiles; but when they came he drew back and separated himself, fearing the circumcision party. </a:t>
            </a:r>
            <a:r>
              <a:rPr b="1"/>
              <a:t>13 </a:t>
            </a:r>
            <a:r>
              <a:t>And the rest of the Jews acted hypocritically along with him, so that even Barnabas was led astray by their hypocrisy. </a:t>
            </a:r>
            <a:r>
              <a:rPr b="1"/>
              <a:t>14 </a:t>
            </a:r>
            <a:r>
              <a:t>But when I saw that their conduct was not in step with the truth of the gospel, I said to Cephas before them all, “If you, though a Jew, live like a Gentile and not like a Jew, how can you force the Gentiles to live like Jews?”</a:t>
            </a:r>
          </a:p>
        </p:txBody>
      </p:sp>
      <p:sp>
        <p:nvSpPr>
          <p:cNvPr id="91" name="Gal 2:11-14 (ESV)"/>
          <p:cNvSpPr txBox="1"/>
          <p:nvPr/>
        </p:nvSpPr>
        <p:spPr>
          <a:xfrm>
            <a:off x="402846" y="12770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Gal 2:11-14 (ESV)</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6" name="TextBox 9"/>
          <p:cNvSpPr txBox="1"/>
          <p:nvPr/>
        </p:nvSpPr>
        <p:spPr>
          <a:xfrm>
            <a:off x="690252" y="1803616"/>
            <a:ext cx="10811496" cy="21396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Purity is a matter of the heart </a:t>
            </a:r>
          </a:p>
          <a:p>
            <a:pPr marL="785394" indent="-785394">
              <a:lnSpc>
                <a:spcPct val="120000"/>
              </a:lnSpc>
              <a:buSzPct val="100000"/>
              <a:buAutoNum type="arabicParenR" startAt="1"/>
              <a:defRPr sz="4200">
                <a:solidFill>
                  <a:srgbClr val="FFFFFF"/>
                </a:solidFill>
              </a:defRPr>
            </a:pPr>
            <a:r>
              <a:t>There’s a difference between professing faith and living faith</a:t>
            </a:r>
          </a:p>
        </p:txBody>
      </p:sp>
      <p:sp>
        <p:nvSpPr>
          <p:cNvPr id="97"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8" name="Real faith leads to real obedience"/>
          <p:cNvSpPr txBox="1"/>
          <p:nvPr/>
        </p:nvSpPr>
        <p:spPr>
          <a:xfrm>
            <a:off x="-422361" y="196337"/>
            <a:ext cx="13431851" cy="840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33" sz="4900">
                <a:solidFill>
                  <a:srgbClr val="FFFFFF"/>
                </a:solidFill>
                <a:latin typeface="Trade Gothic LT Std Bold Conden"/>
                <a:ea typeface="Trade Gothic LT Std Bold Conden"/>
                <a:cs typeface="Trade Gothic LT Std Bold Conden"/>
                <a:sym typeface="Trade Gothic LT Std Bold Conden"/>
              </a:defRPr>
            </a:lvl1pPr>
          </a:lstStyle>
          <a:p>
            <a:pPr/>
            <a:r>
              <a:t>Real faith leads to real obedience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103" name="TextBox 9"/>
          <p:cNvSpPr txBox="1"/>
          <p:nvPr/>
        </p:nvSpPr>
        <p:spPr>
          <a:xfrm>
            <a:off x="568625" y="1483657"/>
            <a:ext cx="11011207" cy="13842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30000"/>
              </a:lnSpc>
              <a:buSzPct val="100000"/>
              <a:buAutoNum type="arabicParenR" startAt="1"/>
              <a:defRPr sz="4000">
                <a:solidFill>
                  <a:srgbClr val="FFFFFF"/>
                </a:solidFill>
              </a:defRPr>
            </a:pPr>
            <a:r>
              <a:t>How does your purity in your heart look like?  </a:t>
            </a:r>
          </a:p>
          <a:p>
            <a:pPr marL="785393" indent="-785393">
              <a:lnSpc>
                <a:spcPct val="130000"/>
              </a:lnSpc>
              <a:buSzPct val="100000"/>
              <a:buAutoNum type="arabicParenR" startAt="1"/>
              <a:defRPr sz="4000">
                <a:solidFill>
                  <a:srgbClr val="FFFFFF"/>
                </a:solidFill>
              </a:defRPr>
            </a:pPr>
            <a:r>
              <a:t>Do you live the faith that you profess?</a:t>
            </a:r>
          </a:p>
        </p:txBody>
      </p:sp>
      <p:sp>
        <p:nvSpPr>
          <p:cNvPr id="104"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05" name="Rectangle 4"/>
          <p:cNvSpPr/>
          <p:nvPr/>
        </p:nvSpPr>
        <p:spPr>
          <a:xfrm>
            <a:off x="-1" y="3005197"/>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06" name="a Longing for Jesus"/>
          <p:cNvSpPr txBox="1"/>
          <p:nvPr/>
        </p:nvSpPr>
        <p:spPr>
          <a:xfrm>
            <a:off x="655274" y="2631281"/>
            <a:ext cx="1051560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Action Point</a:t>
            </a:r>
          </a:p>
        </p:txBody>
      </p:sp>
      <p:sp>
        <p:nvSpPr>
          <p:cNvPr id="107" name="TextBox 9"/>
          <p:cNvSpPr txBox="1"/>
          <p:nvPr/>
        </p:nvSpPr>
        <p:spPr>
          <a:xfrm>
            <a:off x="507327" y="4045547"/>
            <a:ext cx="10811495" cy="26937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20000"/>
              </a:lnSpc>
              <a:buSzPct val="100000"/>
              <a:buAutoNum type="arabicParenR" startAt="1"/>
              <a:defRPr sz="4000">
                <a:solidFill>
                  <a:srgbClr val="FFFFFF"/>
                </a:solidFill>
              </a:defRPr>
            </a:pPr>
            <a:r>
              <a:t>Pray for one another where you have become legalistic in your faith.</a:t>
            </a:r>
          </a:p>
          <a:p>
            <a:pPr marL="785393" indent="-785393">
              <a:lnSpc>
                <a:spcPct val="120000"/>
              </a:lnSpc>
              <a:buSzPct val="100000"/>
              <a:buAutoNum type="arabicParenR" startAt="1"/>
              <a:defRPr sz="4000">
                <a:solidFill>
                  <a:srgbClr val="FFFFFF"/>
                </a:solidFill>
              </a:defRPr>
            </a:pPr>
            <a:r>
              <a:t>Pray for one another for an area where you find it challenging to live out your faith.</a:t>
            </a:r>
          </a:p>
        </p:txBody>
      </p:sp>
      <p:sp>
        <p:nvSpPr>
          <p:cNvPr id="108"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326" sz="4800">
                <a:solidFill>
                  <a:srgbClr val="FFFFFF"/>
                </a:solidFill>
                <a:latin typeface="Trade Gothic LT Std Bold Conden"/>
                <a:ea typeface="Trade Gothic LT Std Bold Conden"/>
                <a:cs typeface="Trade Gothic LT Std Bold Conden"/>
                <a:sym typeface="Trade Gothic LT Std Bold Conden"/>
              </a:defRPr>
            </a:lvl1pPr>
          </a:lstStyle>
          <a:p>
            <a:pPr/>
            <a:r>
              <a:t>Real faith leads to real obedience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111"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112"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2" name="TextBox 2"/>
          <p:cNvSpPr txBox="1"/>
          <p:nvPr/>
        </p:nvSpPr>
        <p:spPr>
          <a:xfrm>
            <a:off x="391911" y="1030499"/>
            <a:ext cx="10957491" cy="557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rPr b="1"/>
              <a:t> 10 </a:t>
            </a:r>
            <a:r>
              <a:t>For there are many who are insubordinate, empty talkers and deceivers, especially those of the circumcision party.</a:t>
            </a:r>
            <a:r>
              <a:rPr b="1"/>
              <a:t>11 </a:t>
            </a:r>
            <a:r>
              <a:t>They must be silenced, since they are upsetting whole families by teaching for shameful gain what they ought not to teach. </a:t>
            </a:r>
            <a:r>
              <a:rPr b="1"/>
              <a:t>12 </a:t>
            </a:r>
            <a:r>
              <a:t>One of the Cretans,a prophet of their own, said, “Cretans are always liars, evil beasts, lazy gluttons.” </a:t>
            </a:r>
            <a:r>
              <a:rPr b="1"/>
              <a:t>13 </a:t>
            </a:r>
            <a:r>
              <a:t>This testimony is true. Therefore rebuke them sharply,</a:t>
            </a:r>
          </a:p>
        </p:txBody>
      </p:sp>
      <p:sp>
        <p:nvSpPr>
          <p:cNvPr id="43" name="Titus 1:10-16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1:10-16 (ESV)</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8" name="TextBox 2"/>
          <p:cNvSpPr txBox="1"/>
          <p:nvPr/>
        </p:nvSpPr>
        <p:spPr>
          <a:xfrm>
            <a:off x="409816" y="1054327"/>
            <a:ext cx="10957492" cy="6187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t>that they may be sound in the faith, </a:t>
            </a:r>
            <a:r>
              <a:rPr b="1"/>
              <a:t>14 </a:t>
            </a:r>
            <a:r>
              <a:t>not devoting themselves to Jewish myths and the commands of people who turn away from the truth.</a:t>
            </a:r>
            <a:r>
              <a:rPr b="1"/>
              <a:t>15 </a:t>
            </a:r>
            <a:r>
              <a:t>To the pure, all things are pure, but to the defiled and unbelieving, nothing is pure; but both their minds and their consciences are defiled. </a:t>
            </a:r>
            <a:r>
              <a:rPr b="1"/>
              <a:t>16 </a:t>
            </a:r>
            <a:r>
              <a:t>They profess to know God, but they deny him by their works. They are detestable, disobedient, unfit for any good work.</a:t>
            </a:r>
          </a:p>
        </p:txBody>
      </p:sp>
      <p:sp>
        <p:nvSpPr>
          <p:cNvPr id="49" name="Titus 1:10-16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1:10-16 (ESV)</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2" name="TextBox 2"/>
          <p:cNvSpPr txBox="1"/>
          <p:nvPr/>
        </p:nvSpPr>
        <p:spPr>
          <a:xfrm>
            <a:off x="409816" y="1054327"/>
            <a:ext cx="10957492" cy="4358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rPr b="1"/>
              <a:t>15 </a:t>
            </a:r>
            <a:r>
              <a:t>To the pure, all things are pure, but to the defiled and unbelieving, nothing is pure; but both their minds and their consciences are defiled. </a:t>
            </a:r>
            <a:r>
              <a:rPr b="1"/>
              <a:t>16 </a:t>
            </a:r>
            <a:r>
              <a:t>They profess to know God, but they deny him by their works. They are detestable, disobedient, unfit for any good work.</a:t>
            </a:r>
          </a:p>
        </p:txBody>
      </p:sp>
      <p:sp>
        <p:nvSpPr>
          <p:cNvPr id="53" name="Titus 1:10-16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1:10-16 (ESV)</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8" name="(Matt 23:4) 4 They tie up heavy burdens, hard to bear,  and lay them on people's shoulders, but they themselves are not willing to move them with their finger. 5 They do all their deeds to be seen by others."/>
          <p:cNvSpPr txBox="1"/>
          <p:nvPr/>
        </p:nvSpPr>
        <p:spPr>
          <a:xfrm>
            <a:off x="487628" y="625124"/>
            <a:ext cx="11216744" cy="21120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36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(Matt 23:4) 4 They tie up heavy burdens, hard to bear,  and lay them on people's shoulders, but they themselves are not willing to move them with their finger. 5 They do all their deeds to be seen by others.</a:t>
            </a:r>
          </a:p>
        </p:txBody>
      </p:sp>
      <p:sp>
        <p:nvSpPr>
          <p:cNvPr id="59" name="(Luke 11:46) 46 And he said, “Woe to you lawyers also! For you load people with burdens hard to bear, and you yourselves do not touch the burdens with one of your fingers."/>
          <p:cNvSpPr txBox="1"/>
          <p:nvPr/>
        </p:nvSpPr>
        <p:spPr>
          <a:xfrm>
            <a:off x="487628" y="3169435"/>
            <a:ext cx="11216744" cy="21120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36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(Luke 11:46) 46 </a:t>
            </a:r>
            <a:r>
              <a:t>And he said, “Woe to you lawyers also! For you load people with burdens hard to bear, and you yourselves do not touch the burdens with one of your fingers.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4" name="Mark 7:18-23 (ESV)"/>
          <p:cNvSpPr txBox="1"/>
          <p:nvPr/>
        </p:nvSpPr>
        <p:spPr>
          <a:xfrm>
            <a:off x="538202" y="127702"/>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Mark 7:18-23 (ESV)</a:t>
            </a:r>
          </a:p>
        </p:txBody>
      </p:sp>
      <p:sp>
        <p:nvSpPr>
          <p:cNvPr id="65" name="18 And he said to them, “Then are you also without understanding? Do you not see that whatever goes into a person from outside cannot defile him, 19 since it enters not his heart but his stomach, and is expelled?” (Thus he declared all foods clean.) 20 A"/>
          <p:cNvSpPr txBox="1"/>
          <p:nvPr/>
        </p:nvSpPr>
        <p:spPr>
          <a:xfrm>
            <a:off x="403916" y="975722"/>
            <a:ext cx="11384168" cy="56648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3500">
                <a:solidFill>
                  <a:srgbClr val="FFFFFF"/>
                </a:solidFill>
              </a:defRPr>
            </a:pPr>
            <a:r>
              <a:rPr b="1"/>
              <a:t>18 </a:t>
            </a:r>
            <a:r>
              <a:t>And he said to them, “Then are you also without understanding? Do you not see that whatever goes into a person from outside cannot defile him, </a:t>
            </a:r>
            <a:r>
              <a:rPr b="1"/>
              <a:t>19 </a:t>
            </a:r>
            <a:r>
              <a:t>since it enters not his heart but his stomach, and is expelled?” (Thus he declared all foods clean.) </a:t>
            </a:r>
            <a:r>
              <a:rPr b="1"/>
              <a:t>20 </a:t>
            </a:r>
            <a:r>
              <a:t>And he said, “What comes out of a person is what defiles him. </a:t>
            </a:r>
            <a:r>
              <a:rPr b="1"/>
              <a:t>21 </a:t>
            </a:r>
            <a:r>
              <a:t>For from within, out of the heart of man, come evil thoughts, sexual immorality, theft, murder, adultery, </a:t>
            </a:r>
            <a:r>
              <a:rPr b="1"/>
              <a:t>22 </a:t>
            </a:r>
            <a:r>
              <a:t>coveting, wickedness, deceit, sensuality, envy, slander, pride, foolishness. </a:t>
            </a:r>
            <a:r>
              <a:rPr b="1"/>
              <a:t>23 </a:t>
            </a:r>
            <a:r>
              <a:t>All these evil things come from within, and they defile a person.”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0" name="A good Conscience"/>
          <p:cNvSpPr txBox="1"/>
          <p:nvPr/>
        </p:nvSpPr>
        <p:spPr>
          <a:xfrm>
            <a:off x="583320" y="375854"/>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 good Conscience</a:t>
            </a:r>
          </a:p>
        </p:txBody>
      </p:sp>
      <p:sp>
        <p:nvSpPr>
          <p:cNvPr id="71" name="Conscience with a biblical set of standards (Understanding right and wrong - God’s ways)…"/>
          <p:cNvSpPr txBox="1"/>
          <p:nvPr/>
        </p:nvSpPr>
        <p:spPr>
          <a:xfrm>
            <a:off x="403916" y="1359229"/>
            <a:ext cx="11132139" cy="45211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67894" indent="-467894" defTabSz="457200">
              <a:lnSpc>
                <a:spcPct val="130000"/>
              </a:lnSpc>
              <a:buSzPct val="100000"/>
              <a:buAutoNum type="arabicPeriod" startAt="1"/>
              <a:defRPr sz="3500">
                <a:solidFill>
                  <a:srgbClr val="FFFFFF"/>
                </a:solidFill>
              </a:defRPr>
            </a:pPr>
            <a:r>
              <a:t>Conscience with a biblical set of standards (Understanding right and wrong - God’s ways)</a:t>
            </a:r>
          </a:p>
          <a:p>
            <a:pPr marL="467894" indent="-467894" defTabSz="457200">
              <a:lnSpc>
                <a:spcPct val="130000"/>
              </a:lnSpc>
              <a:buSzPct val="100000"/>
              <a:buAutoNum type="arabicPeriod" startAt="1"/>
              <a:defRPr sz="3500">
                <a:solidFill>
                  <a:srgbClr val="FFFFFF"/>
                </a:solidFill>
              </a:defRPr>
            </a:pPr>
            <a:r>
              <a:t>Conscience that is sensitive (Cleansed from dead works)</a:t>
            </a:r>
          </a:p>
          <a:p>
            <a:pPr marL="467894" indent="-467894" defTabSz="457200">
              <a:lnSpc>
                <a:spcPct val="130000"/>
              </a:lnSpc>
              <a:buSzPct val="100000"/>
              <a:buAutoNum type="arabicPeriod" startAt="1"/>
              <a:defRPr sz="3500">
                <a:solidFill>
                  <a:srgbClr val="FFFFFF"/>
                </a:solidFill>
              </a:defRPr>
            </a:pPr>
            <a:r>
              <a:t>Conscience cleared of guilt (Repent often, obey)</a:t>
            </a:r>
          </a:p>
          <a:p>
            <a:pPr marL="467894" indent="-467894" defTabSz="457200">
              <a:lnSpc>
                <a:spcPct val="130000"/>
              </a:lnSpc>
              <a:buSzPct val="100000"/>
              <a:buAutoNum type="arabicPeriod" startAt="1"/>
              <a:defRPr sz="3500">
                <a:solidFill>
                  <a:srgbClr val="FFFFFF"/>
                </a:solidFill>
              </a:defRPr>
            </a:pPr>
            <a:r>
              <a:t>Conscience that judges and approves your heart (motives, goals, thoughts, idols and love for others)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6" name="TextBox 9"/>
          <p:cNvSpPr txBox="1"/>
          <p:nvPr/>
        </p:nvSpPr>
        <p:spPr>
          <a:xfrm>
            <a:off x="690252" y="1803616"/>
            <a:ext cx="10811496" cy="14665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400">
                <a:solidFill>
                  <a:srgbClr val="FFFFFF"/>
                </a:solidFill>
              </a:defRPr>
            </a:lvl1pPr>
          </a:lstStyle>
          <a:p>
            <a:pPr/>
            <a:r>
              <a:t>Purity is a matter of the heart (Our minds and conscience)</a:t>
            </a:r>
          </a:p>
        </p:txBody>
      </p:sp>
      <p:sp>
        <p:nvSpPr>
          <p:cNvPr id="77"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8" name="Real faith lead to real obedience"/>
          <p:cNvSpPr txBox="1"/>
          <p:nvPr/>
        </p:nvSpPr>
        <p:spPr>
          <a:xfrm>
            <a:off x="-422361" y="196337"/>
            <a:ext cx="13431851" cy="840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33" sz="4900">
                <a:solidFill>
                  <a:srgbClr val="FFFFFF"/>
                </a:solidFill>
                <a:latin typeface="Trade Gothic LT Std Bold Conden"/>
                <a:ea typeface="Trade Gothic LT Std Bold Conden"/>
                <a:cs typeface="Trade Gothic LT Std Bold Conden"/>
                <a:sym typeface="Trade Gothic LT Std Bold Conden"/>
              </a:defRPr>
            </a:lvl1pPr>
          </a:lstStyle>
          <a:p>
            <a:pPr/>
            <a:r>
              <a:t>Real faith lead to real obedience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3" name="TextBox 2"/>
          <p:cNvSpPr txBox="1"/>
          <p:nvPr/>
        </p:nvSpPr>
        <p:spPr>
          <a:xfrm>
            <a:off x="409816" y="1054327"/>
            <a:ext cx="10957492" cy="4358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t>15</a:t>
            </a:r>
            <a:r>
              <a:rPr b="1"/>
              <a:t> </a:t>
            </a:r>
            <a:r>
              <a:t>To the pure, all things are pure, but to the defiled and unbelieving, nothing is pure; but both their minds and their consciences are defiled. </a:t>
            </a:r>
            <a:r>
              <a:rPr b="1"/>
              <a:t>16 </a:t>
            </a:r>
            <a:r>
              <a:t>They profess to know God, but they deny him by their works. They are detestable, disobedient, unfit for any good work.</a:t>
            </a:r>
          </a:p>
        </p:txBody>
      </p:sp>
      <p:sp>
        <p:nvSpPr>
          <p:cNvPr id="84" name="Titus 1:10-13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1:10-13 (ESV)</a:t>
            </a:r>
          </a:p>
        </p:txBody>
      </p:sp>
      <p:sp>
        <p:nvSpPr>
          <p:cNvPr id="85" name="Titus 1:10-16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1:10-16 (ESV)</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