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2000"/>
            </a:pPr>
            <a:endParaRPr b="1" u="sng">
              <a:solidFill>
                <a:schemeClr val="accent6"/>
              </a:solidFill>
            </a:endParaRPr>
          </a:p>
          <a:p>
            <a:pPr>
              <a:defRPr b="1" sz="2000" u="sng">
                <a:solidFill>
                  <a:schemeClr val="accent6"/>
                </a:solidFill>
              </a:defRPr>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defRPr sz="2000"/>
            </a:pPr>
            <a:endParaRPr b="1" u="sng">
              <a:solidFill>
                <a:schemeClr val="accent6"/>
              </a:solidFill>
            </a:endParaRPr>
          </a:p>
          <a:p>
            <a:pPr>
              <a:defRPr b="1" sz="2000" u="sng">
                <a:solidFill>
                  <a:schemeClr val="accent6"/>
                </a:solidFill>
              </a:defRPr>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defRPr sz="2000"/>
            </a:pPr>
            <a:endParaRPr b="1" u="sng">
              <a:solidFill>
                <a:schemeClr val="accent5">
                  <a:lumOff val="10098"/>
                </a:schemeClr>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defRPr sz="2000"/>
            </a:pPr>
            <a:r>
              <a:t>Back up</a:t>
            </a:r>
            <a:endParaRPr b="1" u="sng">
              <a:solidFill>
                <a:schemeClr val="accent5">
                  <a:lumOff val="10098"/>
                </a:schemeClr>
              </a:solidFill>
            </a:endParaRPr>
          </a:p>
          <a:p>
            <a:pPr>
              <a:defRPr sz="2000"/>
            </a:pPr>
            <a:endParaRPr b="1" u="sng">
              <a:solidFill>
                <a:schemeClr val="accent5">
                  <a:lumOff val="10098"/>
                </a:schemeClr>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defRPr sz="2000"/>
            </a:pPr>
            <a:endParaRPr b="1" u="sng">
              <a:solidFill>
                <a:schemeClr val="accent4">
                  <a:lumOff val="12500"/>
                </a:schemeClr>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a:p>
        </p:txBody>
      </p:sp>
      <p:sp>
        <p:nvSpPr>
          <p:cNvPr id="79" name="Shape 79"/>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defRPr sz="2000"/>
            </a:pPr>
          </a:p>
          <a:p>
            <a:pPr marL="267368" indent="-267368">
              <a:buSzPct val="100000"/>
              <a:buAutoNum type="arabicPeriod" startAt="1"/>
              <a:defRPr sz="2000"/>
            </a:pPr>
          </a:p>
          <a:p>
            <a:pPr>
              <a:defRPr sz="2000"/>
            </a:pPr>
            <a:endParaRPr b="1" u="sng">
              <a:solidFill>
                <a:schemeClr val="accent2"/>
              </a:solidFill>
            </a:endParaR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264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1:10-14</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Why we appoint Elders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8"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Elders must identify false doctrine and false teachers</a:t>
            </a:r>
          </a:p>
        </p:txBody>
      </p:sp>
      <p:sp>
        <p:nvSpPr>
          <p:cNvPr id="8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0"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Why we appoint elders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5" name="TextBox 2"/>
          <p:cNvSpPr txBox="1"/>
          <p:nvPr/>
        </p:nvSpPr>
        <p:spPr>
          <a:xfrm>
            <a:off x="374005" y="511225"/>
            <a:ext cx="10957491" cy="227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Bold Conden"/>
                <a:ea typeface="Trade Gothic LT Std Bold Conden"/>
                <a:cs typeface="Trade Gothic LT Std Bold Conden"/>
                <a:sym typeface="Trade Gothic LT Std Bold Conden"/>
              </a:defRPr>
            </a:pPr>
            <a:r>
              <a:rPr b="1"/>
              <a:t>(1 Tim 4:1)</a:t>
            </a:r>
            <a:r>
              <a:t> Now the Spirit expressly says that in later times some will depart from the faith by devoting themselves to deceitful spirits and teachings of demons</a:t>
            </a:r>
          </a:p>
        </p:txBody>
      </p:sp>
      <p:sp>
        <p:nvSpPr>
          <p:cNvPr id="96" name="TextBox 2"/>
          <p:cNvSpPr txBox="1"/>
          <p:nvPr/>
        </p:nvSpPr>
        <p:spPr>
          <a:xfrm>
            <a:off x="374005" y="3001817"/>
            <a:ext cx="10957491" cy="2821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Bold Conden"/>
                <a:ea typeface="Trade Gothic LT Std Bold Conden"/>
                <a:cs typeface="Trade Gothic LT Std Bold Conden"/>
                <a:sym typeface="Trade Gothic LT Std Bold Conden"/>
              </a:defRPr>
            </a:pPr>
            <a:r>
              <a:rPr b="1"/>
              <a:t>(2 Tim 4:3-4)</a:t>
            </a:r>
            <a:r>
              <a:t> For the time is coming when people will not endure sound teaching, but having itching ears they will accumulate for themselves teachers to suit their own passions,</a:t>
            </a:r>
            <a:r>
              <a:rPr b="1"/>
              <a:t> </a:t>
            </a:r>
            <a:r>
              <a:t>and will turn away from listening to the truth and wander off into myths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01" name="TextBox 2"/>
          <p:cNvSpPr txBox="1"/>
          <p:nvPr/>
        </p:nvSpPr>
        <p:spPr>
          <a:xfrm>
            <a:off x="391911" y="1030499"/>
            <a:ext cx="10957491"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12 </a:t>
            </a:r>
            <a:r>
              <a:t>One of the Cretans, a prophet of their own, said, “Cretans are always liars, evil beasts, lazy gluttons.” </a:t>
            </a:r>
            <a:r>
              <a:rPr b="1"/>
              <a:t>13 </a:t>
            </a:r>
            <a:r>
              <a:t>This testimony is true. Therefore rebuke them sharply, that they may be sound in the faith, </a:t>
            </a:r>
            <a:r>
              <a:rPr b="1"/>
              <a:t>14 </a:t>
            </a:r>
            <a:r>
              <a:t>not devoting themselves to Jewish myths and the commands of people who turn away from the truth.</a:t>
            </a:r>
          </a:p>
        </p:txBody>
      </p:sp>
      <p:sp>
        <p:nvSpPr>
          <p:cNvPr id="102" name="Titus 1:10-14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(ESV)</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07"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Elders must identify false doctrine and false teachers</a:t>
            </a:r>
          </a:p>
          <a:p>
            <a:pPr marL="785394" indent="-785394">
              <a:lnSpc>
                <a:spcPct val="120000"/>
              </a:lnSpc>
              <a:buSzPct val="100000"/>
              <a:buAutoNum type="arabicParenR" startAt="1"/>
              <a:defRPr sz="4200">
                <a:solidFill>
                  <a:srgbClr val="FFFFFF"/>
                </a:solidFill>
              </a:defRPr>
            </a:pPr>
            <a:r>
              <a:t>Elders must guard the flock by rebuking false teachers sharply</a:t>
            </a:r>
          </a:p>
        </p:txBody>
      </p:sp>
      <p:sp>
        <p:nvSpPr>
          <p:cNvPr id="108"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9"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Why we appoint elders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14"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Elders must identify false doctrine and false teachers</a:t>
            </a:r>
          </a:p>
          <a:p>
            <a:pPr marL="785394" indent="-785394">
              <a:lnSpc>
                <a:spcPct val="120000"/>
              </a:lnSpc>
              <a:buSzPct val="100000"/>
              <a:buAutoNum type="arabicParenR" startAt="1"/>
              <a:defRPr sz="4200">
                <a:solidFill>
                  <a:srgbClr val="FFFFFF"/>
                </a:solidFill>
              </a:defRPr>
            </a:pPr>
            <a:r>
              <a:t>Elders must guard the flock by silencing false teachers</a:t>
            </a:r>
          </a:p>
        </p:txBody>
      </p:sp>
      <p:sp>
        <p:nvSpPr>
          <p:cNvPr id="115"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16"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Why we appoint elders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21" name="TextBox 9"/>
          <p:cNvSpPr txBox="1"/>
          <p:nvPr/>
        </p:nvSpPr>
        <p:spPr>
          <a:xfrm>
            <a:off x="568625" y="1483657"/>
            <a:ext cx="11011207" cy="20112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Do you constantly test the doctrine from those around you? (Doctrine/Disunity/Focus) </a:t>
            </a:r>
          </a:p>
          <a:p>
            <a:pPr marL="785393" indent="-785393">
              <a:lnSpc>
                <a:spcPct val="120000"/>
              </a:lnSpc>
              <a:buSzPct val="100000"/>
              <a:buAutoNum type="arabicParenR" startAt="1"/>
              <a:defRPr sz="4000">
                <a:solidFill>
                  <a:srgbClr val="FFFFFF"/>
                </a:solidFill>
              </a:defRPr>
            </a:pPr>
            <a:r>
              <a:t>Do you speak the truth in love regularly?</a:t>
            </a:r>
          </a:p>
        </p:txBody>
      </p:sp>
      <p:sp>
        <p:nvSpPr>
          <p:cNvPr id="12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23" name="Rectangle 4"/>
          <p:cNvSpPr/>
          <p:nvPr/>
        </p:nvSpPr>
        <p:spPr>
          <a:xfrm>
            <a:off x="-1" y="3746325"/>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24" name="a Longing for Jesus"/>
          <p:cNvSpPr txBox="1"/>
          <p:nvPr/>
        </p:nvSpPr>
        <p:spPr>
          <a:xfrm>
            <a:off x="816428" y="3372409"/>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Action Point</a:t>
            </a:r>
          </a:p>
        </p:txBody>
      </p:sp>
      <p:sp>
        <p:nvSpPr>
          <p:cNvPr id="125" name="TextBox 9"/>
          <p:cNvSpPr txBox="1"/>
          <p:nvPr/>
        </p:nvSpPr>
        <p:spPr>
          <a:xfrm>
            <a:off x="507327" y="4702078"/>
            <a:ext cx="10811495" cy="20112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Be intentional in regards to guarding the truth and guarding your hearts’ desires</a:t>
            </a:r>
          </a:p>
          <a:p>
            <a:pPr marL="785393" indent="-785393">
              <a:lnSpc>
                <a:spcPct val="120000"/>
              </a:lnSpc>
              <a:buSzPct val="100000"/>
              <a:buAutoNum type="arabicParenR" startAt="1"/>
              <a:defRPr sz="4000">
                <a:solidFill>
                  <a:srgbClr val="FFFFFF"/>
                </a:solidFill>
              </a:defRPr>
            </a:pPr>
            <a:r>
              <a:t>Stay in accountability with someone</a:t>
            </a:r>
          </a:p>
        </p:txBody>
      </p:sp>
      <p:sp>
        <p:nvSpPr>
          <p:cNvPr id="126"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Why we appoint Elders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29"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30"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2" name="TextBox 2"/>
          <p:cNvSpPr txBox="1"/>
          <p:nvPr/>
        </p:nvSpPr>
        <p:spPr>
          <a:xfrm>
            <a:off x="391911" y="1030499"/>
            <a:ext cx="10957491"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5 </a:t>
            </a:r>
            <a:r>
              <a:t>This is why I left you in Crete, so that you might put what remained into order, and appoint elders in every town as I directed you— </a:t>
            </a:r>
            <a:r>
              <a:rPr b="1"/>
              <a:t>6 </a:t>
            </a:r>
            <a:r>
              <a:t>if anyone is above reproach, the husband of one wife, and his children are believers and not open to the charge of debauchery or insubordination. </a:t>
            </a:r>
            <a:r>
              <a:rPr b="1"/>
              <a:t>7 </a:t>
            </a:r>
            <a:r>
              <a:t>For an overseer,as God's steward, must be above reproach.</a:t>
            </a:r>
          </a:p>
        </p:txBody>
      </p:sp>
      <p:sp>
        <p:nvSpPr>
          <p:cNvPr id="43" name="Titus 1:5-9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391911" y="1030499"/>
            <a:ext cx="10957491"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He must not be arrogant or quick-tempered or a drunkard or violent or greedy for gain, </a:t>
            </a:r>
            <a:r>
              <a:rPr b="1"/>
              <a:t>8 </a:t>
            </a:r>
            <a:r>
              <a:t>but hospitable, a lover of good, self-controlled, upright, holy, and disciplined. </a:t>
            </a:r>
            <a:r>
              <a:rPr b="1"/>
              <a:t>9 </a:t>
            </a:r>
            <a:r>
              <a:t>He must hold firm to the trustworthy word as taught, so that he may be able to give instruction in sound doctrine and also to rebuke those who contradict it.</a:t>
            </a:r>
          </a:p>
        </p:txBody>
      </p:sp>
      <p:sp>
        <p:nvSpPr>
          <p:cNvPr id="49" name="Titus 1:5-9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4" name="TextBox 2"/>
          <p:cNvSpPr txBox="1"/>
          <p:nvPr/>
        </p:nvSpPr>
        <p:spPr>
          <a:xfrm>
            <a:off x="391911" y="1030499"/>
            <a:ext cx="10957491"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10 </a:t>
            </a:r>
            <a:r>
              <a:t>For there are many who are insubordinate, empty talkers and deceivers, especially those of the circumcision party.</a:t>
            </a:r>
            <a:r>
              <a:rPr b="1"/>
              <a:t>11 </a:t>
            </a:r>
            <a:r>
              <a:t>They must be silenced, since they are upsetting whole families by teaching for shameful gain what they ought not to teach. </a:t>
            </a:r>
            <a:r>
              <a:rPr b="1"/>
              <a:t>12 </a:t>
            </a:r>
            <a:r>
              <a:t>One of the Cretans,a prophet of their own, said, “Cretans are always liars, evil beasts, lazy gluttons.” </a:t>
            </a:r>
            <a:r>
              <a:rPr b="1"/>
              <a:t>13 </a:t>
            </a:r>
            <a:r>
              <a:t>This testimony is true. Therefore rebuke them sharply,</a:t>
            </a:r>
          </a:p>
        </p:txBody>
      </p:sp>
      <p:sp>
        <p:nvSpPr>
          <p:cNvPr id="55" name="Titus 1:10-14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409816" y="1054327"/>
            <a:ext cx="10957492"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that they may be sound in the faith, </a:t>
            </a:r>
            <a:r>
              <a:rPr b="1"/>
              <a:t>14 </a:t>
            </a:r>
            <a:r>
              <a:t>not devoting themselves to Jewish myths and the commands of people who turn away from the truth.</a:t>
            </a:r>
          </a:p>
        </p:txBody>
      </p:sp>
      <p:sp>
        <p:nvSpPr>
          <p:cNvPr id="61" name="Titus 1:10-13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1:10-13 (ESV)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TextBox 2"/>
          <p:cNvSpPr txBox="1"/>
          <p:nvPr/>
        </p:nvSpPr>
        <p:spPr>
          <a:xfrm>
            <a:off x="391911" y="1030499"/>
            <a:ext cx="10957491"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u="sng"/>
              <a:t>10 For there are many who are insubordinate, empty talkers and deceivers, especially those of the circumcision party.11 They must be silenced, since they are upsetting whole families by teaching for shameful gain what they ought not to teach.</a:t>
            </a:r>
            <a:r>
              <a:t> </a:t>
            </a:r>
            <a:r>
              <a:rPr b="1"/>
              <a:t>12 </a:t>
            </a:r>
            <a:r>
              <a:t>One of the Cretans,a prophet of their own, said, “Cretans are always liars, evil beasts, lazy gluttons.” </a:t>
            </a:r>
            <a:r>
              <a:rPr b="1"/>
              <a:t>13 </a:t>
            </a:r>
            <a:r>
              <a:t>This testimony is true. Therefore rebuke them sharply,</a:t>
            </a:r>
          </a:p>
        </p:txBody>
      </p:sp>
      <p:sp>
        <p:nvSpPr>
          <p:cNvPr id="65" name="Titus 1:10-14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0" name="Identify these deceivers through:"/>
          <p:cNvSpPr txBox="1"/>
          <p:nvPr/>
        </p:nvSpPr>
        <p:spPr>
          <a:xfrm>
            <a:off x="502390" y="392346"/>
            <a:ext cx="1060570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Identify these deceivers through:</a:t>
            </a:r>
          </a:p>
        </p:txBody>
      </p:sp>
      <p:sp>
        <p:nvSpPr>
          <p:cNvPr id="71" name="People bringing a different doctrine…"/>
          <p:cNvSpPr txBox="1"/>
          <p:nvPr/>
        </p:nvSpPr>
        <p:spPr>
          <a:xfrm>
            <a:off x="448671" y="1396740"/>
            <a:ext cx="11586196" cy="22453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bringing a different doctrine</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bringing disunity</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shifting our focus away from Jesus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6" name="TextBox 2"/>
          <p:cNvSpPr txBox="1"/>
          <p:nvPr/>
        </p:nvSpPr>
        <p:spPr>
          <a:xfrm>
            <a:off x="374005" y="367977"/>
            <a:ext cx="10957491" cy="3368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latin typeface="Trade Gothic LT Std Bold Conden"/>
                <a:ea typeface="Trade Gothic LT Std Bold Conden"/>
                <a:cs typeface="Trade Gothic LT Std Bold Conden"/>
                <a:sym typeface="Trade Gothic LT Std Bold Conden"/>
              </a:defRPr>
            </a:lvl1pPr>
          </a:lstStyle>
          <a:p>
            <a:pPr/>
            <a:r>
              <a:t>(Ps 127:1-2) Unless the Lord builds the house, those who build it labor in vain. Unless the Lord watches over the city, the watchman stays awake in vain. It is in vain that you rise up early and go late to rest, eating the bread of anxious toil; for he gives to his beloved sleep.</a:t>
            </a:r>
          </a:p>
        </p:txBody>
      </p:sp>
      <p:sp>
        <p:nvSpPr>
          <p:cNvPr id="77" name="TextBox 2"/>
          <p:cNvSpPr txBox="1"/>
          <p:nvPr/>
        </p:nvSpPr>
        <p:spPr>
          <a:xfrm>
            <a:off x="374005" y="4004554"/>
            <a:ext cx="10957491" cy="172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Bold Conden"/>
                <a:ea typeface="Trade Gothic LT Std Bold Conden"/>
                <a:cs typeface="Trade Gothic LT Std Bold Conden"/>
                <a:sym typeface="Trade Gothic LT Std Bold Conden"/>
              </a:defRPr>
            </a:pPr>
            <a:r>
              <a:t>(Ecc 4:4) </a:t>
            </a:r>
            <a:r>
              <a:t>Then I saw that all toil and all skill in work come from a man's envy of his neighbor. This also is vanity and a striving after wind.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2" name="Identify these deceivers through:"/>
          <p:cNvSpPr txBox="1"/>
          <p:nvPr/>
        </p:nvSpPr>
        <p:spPr>
          <a:xfrm>
            <a:off x="502390" y="392346"/>
            <a:ext cx="1060570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Identify these deceivers through:</a:t>
            </a:r>
          </a:p>
        </p:txBody>
      </p:sp>
      <p:sp>
        <p:nvSpPr>
          <p:cNvPr id="83" name="People bringing a different doctrine…"/>
          <p:cNvSpPr txBox="1"/>
          <p:nvPr/>
        </p:nvSpPr>
        <p:spPr>
          <a:xfrm>
            <a:off x="448671" y="1396740"/>
            <a:ext cx="11586196" cy="22453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bringing a different doctrine</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bringing disunity</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People shifting our focus away from Jesus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