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Shape 38"/>
          <p:cNvSpPr/>
          <p:nvPr>
            <p:ph type="sldImg"/>
          </p:nvPr>
        </p:nvSpPr>
        <p:spPr>
          <a:prstGeom prst="rect">
            <a:avLst/>
          </a:prstGeom>
        </p:spPr>
        <p:txBody>
          <a:bodyPr/>
          <a:lstStyle/>
          <a:p>
            <a:pPr/>
          </a:p>
        </p:txBody>
      </p:sp>
      <p:sp>
        <p:nvSpPr>
          <p:cNvPr id="39" name="Shape 39"/>
          <p:cNvSpPr/>
          <p:nvPr>
            <p:ph type="body" sz="quarter" idx="1"/>
          </p:nvPr>
        </p:nvSpPr>
        <p:spPr>
          <a:prstGeom prst="rect">
            <a:avLst/>
          </a:prstGeom>
        </p:spPr>
        <p:txBody>
          <a:bodyPr/>
          <a:lstStyle/>
          <a:p>
            <a:pPr>
              <a:defRPr sz="2000"/>
            </a:pPr>
            <a:r>
              <a:t>Wonderful to be back. We had a small son Gideon, now almost 4 months. </a:t>
            </a:r>
          </a:p>
          <a:p>
            <a:pPr>
              <a:defRPr sz="2000"/>
            </a:pPr>
          </a:p>
          <a:p>
            <a:pPr>
              <a:defRPr sz="2000"/>
            </a:pPr>
            <a:r>
              <a:t>Letter to Titus who was</a:t>
            </a:r>
            <a:r>
              <a:rPr b="1" u="sng">
                <a:solidFill>
                  <a:schemeClr val="accent4">
                    <a:lumOff val="12500"/>
                  </a:schemeClr>
                </a:solidFill>
              </a:rPr>
              <a:t> left behind on the island Crete.</a:t>
            </a:r>
          </a:p>
          <a:p>
            <a:pPr>
              <a:defRPr sz="2000"/>
            </a:pPr>
            <a:r>
              <a:rPr b="1" u="sng">
                <a:solidFill>
                  <a:schemeClr val="accent4">
                    <a:lumOff val="12500"/>
                  </a:schemeClr>
                </a:solidFill>
              </a:rPr>
              <a:t>Evangelistic job that Titus had to appoint elders</a:t>
            </a:r>
            <a:r>
              <a:t> and </a:t>
            </a:r>
            <a:r>
              <a:rPr b="1" u="sng">
                <a:solidFill>
                  <a:schemeClr val="accent2"/>
                </a:solidFill>
              </a:rPr>
              <a:t>give guidance</a:t>
            </a:r>
            <a:r>
              <a:t> to these new churches.</a:t>
            </a:r>
          </a:p>
          <a:p>
            <a:pPr>
              <a:defRPr sz="2000"/>
            </a:pPr>
          </a:p>
          <a:p>
            <a:pPr>
              <a:defRPr sz="2000"/>
            </a:pPr>
            <a:r>
              <a:t>We spoke about the </a:t>
            </a:r>
            <a:r>
              <a:rPr b="1" u="sng">
                <a:solidFill>
                  <a:schemeClr val="accent4">
                    <a:lumOff val="12500"/>
                  </a:schemeClr>
                </a:solidFill>
              </a:rPr>
              <a:t>character of these men</a:t>
            </a:r>
            <a:r>
              <a:t> that Titus would be looking for. What they should do and not do. </a:t>
            </a:r>
          </a:p>
          <a:p>
            <a:pPr>
              <a:defRPr sz="2000"/>
            </a:pPr>
          </a:p>
          <a:p>
            <a:pPr>
              <a:defRPr sz="2000"/>
            </a:pPr>
            <a:r>
              <a:t>We </a:t>
            </a:r>
            <a:r>
              <a:rPr b="1" u="sng">
                <a:solidFill>
                  <a:schemeClr val="accent2"/>
                </a:solidFill>
              </a:rPr>
              <a:t>NOW in verse 10 we start to see the reason HOEKOM</a:t>
            </a:r>
            <a:r>
              <a:t> Paul saying that this eldership is important. </a:t>
            </a:r>
          </a:p>
          <a:p>
            <a:pPr>
              <a:defRPr sz="20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a:p>
        </p:txBody>
      </p:sp>
      <p:sp>
        <p:nvSpPr>
          <p:cNvPr id="102" name="Shape 102"/>
          <p:cNvSpPr/>
          <p:nvPr>
            <p:ph type="body" sz="quarter" idx="1"/>
          </p:nvPr>
        </p:nvSpPr>
        <p:spPr>
          <a:prstGeom prst="rect">
            <a:avLst/>
          </a:prstGeom>
        </p:spPr>
        <p:txBody>
          <a:bodyPr/>
          <a:lstStyle/>
          <a:p>
            <a:pPr>
              <a:defRPr sz="2000"/>
            </a:pPr>
            <a:endParaRPr b="1" u="sng">
              <a:solidFill>
                <a:schemeClr val="accent4">
                  <a:lumOff val="12500"/>
                </a:schemeClr>
              </a:solidFill>
            </a:endParaRPr>
          </a:p>
          <a:p>
            <a:pPr>
              <a:defRPr sz="2000"/>
            </a:pPr>
          </a:p>
          <a:p>
            <a:pPr>
              <a:defRPr sz="2000"/>
            </a:pPr>
          </a:p>
          <a:p>
            <a:pPr>
              <a:defRPr sz="2000"/>
            </a:pPr>
            <a:endParaRPr b="1" u="sng">
              <a:solidFill>
                <a:schemeClr val="accent6"/>
              </a:solidFill>
            </a:endParaRPr>
          </a:p>
          <a:p>
            <a:pPr>
              <a:defRPr b="1" sz="2000" u="sng">
                <a:solidFill>
                  <a:schemeClr val="accent6"/>
                </a:solidFill>
              </a:defRPr>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a:p>
        </p:txBody>
      </p:sp>
      <p:sp>
        <p:nvSpPr>
          <p:cNvPr id="109" name="Shape 109"/>
          <p:cNvSpPr/>
          <p:nvPr>
            <p:ph type="body" sz="quarter" idx="1"/>
          </p:nvPr>
        </p:nvSpPr>
        <p:spPr>
          <a:prstGeom prst="rect">
            <a:avLst/>
          </a:prstGeom>
        </p:spPr>
        <p:txBody>
          <a:bodyPr/>
          <a:lstStyle/>
          <a:p>
            <a:pPr>
              <a:defRPr sz="2000"/>
            </a:pPr>
            <a:endParaRPr b="1" u="sng">
              <a:solidFill>
                <a:schemeClr val="accent5">
                  <a:lumOff val="10098"/>
                </a:schemeClr>
              </a:solidFill>
            </a:endParaRPr>
          </a:p>
          <a:p>
            <a:pPr>
              <a:defRPr sz="2000"/>
            </a:pPr>
            <a:endParaRPr b="1" u="sng">
              <a:solidFill>
                <a:schemeClr val="accent5">
                  <a:lumOff val="10098"/>
                </a:schemeClr>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a:defRPr sz="2000"/>
            </a:pPr>
            <a:r>
              <a:t>Back up</a:t>
            </a:r>
            <a:endParaRPr b="1" u="sng">
              <a:solidFill>
                <a:schemeClr val="accent5">
                  <a:lumOff val="10098"/>
                </a:schemeClr>
              </a:solidFill>
            </a:endParaRPr>
          </a:p>
          <a:p>
            <a:pPr>
              <a:defRPr sz="2000"/>
            </a:pPr>
            <a:endParaRPr b="1" u="sng">
              <a:solidFill>
                <a:schemeClr val="accent5">
                  <a:lumOff val="10098"/>
                </a:schemeClr>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Shape 44"/>
          <p:cNvSpPr/>
          <p:nvPr>
            <p:ph type="sldImg"/>
          </p:nvPr>
        </p:nvSpPr>
        <p:spPr>
          <a:prstGeom prst="rect">
            <a:avLst/>
          </a:prstGeom>
        </p:spPr>
        <p:txBody>
          <a:bodyPr/>
          <a:lstStyle/>
          <a:p>
            <a:pPr/>
          </a:p>
        </p:txBody>
      </p:sp>
      <p:sp>
        <p:nvSpPr>
          <p:cNvPr id="45" name="Shape 45"/>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 name="Shape 50"/>
          <p:cNvSpPr/>
          <p:nvPr>
            <p:ph type="sldImg"/>
          </p:nvPr>
        </p:nvSpPr>
        <p:spPr>
          <a:prstGeom prst="rect">
            <a:avLst/>
          </a:prstGeom>
        </p:spPr>
        <p:txBody>
          <a:bodyPr/>
          <a:lstStyle/>
          <a:p>
            <a:pPr/>
          </a:p>
        </p:txBody>
      </p:sp>
      <p:sp>
        <p:nvSpPr>
          <p:cNvPr id="51" name="Shape 51"/>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Shape 56"/>
          <p:cNvSpPr/>
          <p:nvPr>
            <p:ph type="sldImg"/>
          </p:nvPr>
        </p:nvSpPr>
        <p:spPr>
          <a:prstGeom prst="rect">
            <a:avLst/>
          </a:prstGeom>
        </p:spPr>
        <p:txBody>
          <a:bodyPr/>
          <a:lstStyle/>
          <a:p>
            <a:pPr/>
          </a:p>
        </p:txBody>
      </p:sp>
      <p:sp>
        <p:nvSpPr>
          <p:cNvPr id="57" name="Shape 57"/>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a:p>
        </p:txBody>
      </p:sp>
      <p:sp>
        <p:nvSpPr>
          <p:cNvPr id="67" name="Shape 67"/>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a:p>
        </p:txBody>
      </p:sp>
      <p:sp>
        <p:nvSpPr>
          <p:cNvPr id="77" name="Shape 77"/>
          <p:cNvSpPr/>
          <p:nvPr>
            <p:ph type="body" sz="quarter" idx="1"/>
          </p:nvPr>
        </p:nvSpPr>
        <p:spPr>
          <a:prstGeom prst="rect">
            <a:avLst/>
          </a:prstGeom>
        </p:spPr>
        <p:txBody>
          <a:bodyPr/>
          <a:lstStyle/>
          <a:p>
            <a:pPr>
              <a:defRPr sz="20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a:p>
        </p:txBody>
      </p:sp>
      <p:sp>
        <p:nvSpPr>
          <p:cNvPr id="83" name="Shape 83"/>
          <p:cNvSpPr/>
          <p:nvPr>
            <p:ph type="body" sz="quarter" idx="1"/>
          </p:nvPr>
        </p:nvSpPr>
        <p:spPr>
          <a:prstGeom prst="rect">
            <a:avLst/>
          </a:prstGeom>
        </p:spPr>
        <p:txBody>
          <a:bodyPr/>
          <a:lstStyle/>
          <a:p>
            <a:pPr>
              <a:defRPr sz="2000"/>
            </a:pPr>
          </a:p>
          <a:p>
            <a:pPr marL="267368" indent="-267368">
              <a:buSzPct val="100000"/>
              <a:buAutoNum type="arabicPeriod" startAt="1"/>
              <a:defRPr sz="2000"/>
            </a:pPr>
          </a:p>
          <a:p>
            <a:pPr>
              <a:defRPr sz="2000"/>
            </a:pPr>
            <a:endParaRPr b="1" u="sng">
              <a:solidFill>
                <a:schemeClr val="accent2"/>
              </a:solidFill>
            </a:endParaRPr>
          </a:p>
          <a:p>
            <a:pPr>
              <a:defRPr sz="2000"/>
            </a:pPr>
          </a:p>
          <a:p>
            <a:pPr>
              <a:defRPr sz="2000"/>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a:defRPr sz="2000"/>
            </a:pPr>
          </a:p>
          <a:p>
            <a:pPr>
              <a:defRPr sz="2000"/>
            </a:pPr>
          </a:p>
          <a:p>
            <a:pPr>
              <a:defRPr sz="2000"/>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a:p>
        </p:txBody>
      </p:sp>
      <p:sp>
        <p:nvSpPr>
          <p:cNvPr id="96" name="Shape 96"/>
          <p:cNvSpPr/>
          <p:nvPr>
            <p:ph type="body" sz="quarter" idx="1"/>
          </p:nvPr>
        </p:nvSpPr>
        <p:spPr>
          <a:prstGeom prst="rect">
            <a:avLst/>
          </a:prstGeom>
        </p:spPr>
        <p:txBody>
          <a:bodyPr/>
          <a:lstStyle/>
          <a:p>
            <a:pPr>
              <a:defRPr sz="2000"/>
            </a:pPr>
            <a:endParaRPr b="1" u="sng">
              <a:solidFill>
                <a:schemeClr val="accent4">
                  <a:lumOff val="12500"/>
                </a:schemeClr>
              </a:solidFill>
            </a:endParaRPr>
          </a:p>
          <a:p>
            <a:pPr>
              <a:defRPr sz="2000"/>
            </a:pPr>
          </a:p>
          <a:p>
            <a:pPr>
              <a:defRPr sz="2000"/>
            </a:pPr>
          </a:p>
          <a:p>
            <a:pPr>
              <a:defRPr sz="2000"/>
            </a:pPr>
            <a:endParaRPr b="1" u="sng">
              <a:solidFill>
                <a:schemeClr val="accent6"/>
              </a:solidFill>
            </a:endParaRPr>
          </a:p>
          <a:p>
            <a:pPr>
              <a:defRPr b="1" sz="2000" u="sng">
                <a:solidFill>
                  <a:schemeClr val="accent6"/>
                </a:solidFill>
              </a:defRPr>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071119"/>
            <a:ext cx="10794004" cy="3571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Titus 1:10-14</a:t>
            </a:r>
          </a:p>
          <a:p>
            <a:pPr algn="ctr">
              <a:defRPr b="1" spc="34" sz="500">
                <a:solidFill>
                  <a:srgbClr val="FFFFFF"/>
                </a:solidFill>
                <a:latin typeface="Trade Gothic LT Std Bold Conden"/>
                <a:ea typeface="Trade Gothic LT Std Bold Conden"/>
                <a:cs typeface="Trade Gothic LT Std Bold Conden"/>
                <a:sym typeface="Trade Gothic LT Std Bold Conden"/>
              </a:defRPr>
            </a:pP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Hoekom stel ons ouderlinge aan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6" name="TextBox 9"/>
          <p:cNvSpPr txBox="1"/>
          <p:nvPr/>
        </p:nvSpPr>
        <p:spPr>
          <a:xfrm>
            <a:off x="690252" y="1803616"/>
            <a:ext cx="10811496" cy="14116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200">
                <a:solidFill>
                  <a:srgbClr val="FFFFFF"/>
                </a:solidFill>
              </a:defRPr>
            </a:lvl1pPr>
          </a:lstStyle>
          <a:p>
            <a:pPr/>
            <a:r>
              <a:t>Ouderlinge moet valse leerstellings en valse leraars identifiseer</a:t>
            </a:r>
          </a:p>
        </p:txBody>
      </p:sp>
      <p:sp>
        <p:nvSpPr>
          <p:cNvPr id="87"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88"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40" sz="5000">
                <a:solidFill>
                  <a:srgbClr val="FFFFFF"/>
                </a:solidFill>
                <a:latin typeface="Trade Gothic LT Std Bold Conden"/>
                <a:ea typeface="Trade Gothic LT Std Bold Conden"/>
                <a:cs typeface="Trade Gothic LT Std Bold Conden"/>
                <a:sym typeface="Trade Gothic LT Std Bold Conden"/>
              </a:defRPr>
            </a:lvl1pPr>
          </a:lstStyle>
          <a:p>
            <a:pPr/>
            <a:r>
              <a:t>Hoekom stel ons ouderlinge aan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3" name="TextBox 2"/>
          <p:cNvSpPr txBox="1"/>
          <p:nvPr/>
        </p:nvSpPr>
        <p:spPr>
          <a:xfrm>
            <a:off x="374005" y="511225"/>
            <a:ext cx="10957491" cy="227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600">
                <a:solidFill>
                  <a:srgbClr val="FFFFFF"/>
                </a:solidFill>
                <a:latin typeface="Trade Gothic LT Std Bold Conden"/>
                <a:ea typeface="Trade Gothic LT Std Bold Conden"/>
                <a:cs typeface="Trade Gothic LT Std Bold Conden"/>
                <a:sym typeface="Trade Gothic LT Std Bold Conden"/>
              </a:defRPr>
            </a:pPr>
            <a:r>
              <a:rPr b="1"/>
              <a:t>(1 Tim 4:1)</a:t>
            </a:r>
            <a:r>
              <a:t> MAAR die Gees sê uitdruklik dat in die laaste tye sommige van die geloof afvallig sal word en verleidende geeste en leringe van duiwels sal aanhang</a:t>
            </a:r>
          </a:p>
        </p:txBody>
      </p:sp>
      <p:sp>
        <p:nvSpPr>
          <p:cNvPr id="94" name="TextBox 2"/>
          <p:cNvSpPr txBox="1"/>
          <p:nvPr/>
        </p:nvSpPr>
        <p:spPr>
          <a:xfrm>
            <a:off x="374005" y="3001817"/>
            <a:ext cx="10957491" cy="32539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500">
                <a:solidFill>
                  <a:srgbClr val="FFFFFF"/>
                </a:solidFill>
                <a:latin typeface="Trade Gothic LT Std Bold Conden"/>
                <a:ea typeface="Trade Gothic LT Std Bold Conden"/>
                <a:cs typeface="Trade Gothic LT Std Bold Conden"/>
                <a:sym typeface="Trade Gothic LT Std Bold Conden"/>
              </a:defRPr>
            </a:pPr>
            <a:r>
              <a:rPr b="1"/>
              <a:t>(2 Tim 4:3-4)</a:t>
            </a:r>
            <a:r>
              <a:t> want daar sal 'n tyd wees wanneer hulle die gesonde leer nie sal verdra nie, maar, omdat hulle in hul gehoor gestreel wil wees, vir hulle 'n menigte leraars sal versamel volgens hulle eie begeerlikhede,</a:t>
            </a:r>
          </a:p>
          <a:p>
            <a:pPr defTabSz="457200">
              <a:defRPr sz="3500">
                <a:solidFill>
                  <a:srgbClr val="FFFFFF"/>
                </a:solidFill>
                <a:latin typeface="Helvetica Neue"/>
                <a:ea typeface="Helvetica Neue"/>
                <a:cs typeface="Helvetica Neue"/>
                <a:sym typeface="Helvetica Neue"/>
              </a:defRPr>
            </a:pPr>
            <a:r>
              <a:t>en die oor sal afkeer van die waarheid en hulle sal wend tot fabels.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9" name="TextBox 2"/>
          <p:cNvSpPr txBox="1"/>
          <p:nvPr/>
        </p:nvSpPr>
        <p:spPr>
          <a:xfrm>
            <a:off x="409817" y="1120029"/>
            <a:ext cx="10957491" cy="43444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4000">
                <a:solidFill>
                  <a:srgbClr val="FFFFFF"/>
                </a:solidFill>
                <a:latin typeface="Helvetica Neue"/>
                <a:ea typeface="Helvetica Neue"/>
                <a:cs typeface="Helvetica Neue"/>
                <a:sym typeface="Helvetica Neue"/>
              </a:defRPr>
            </a:lvl1pPr>
          </a:lstStyle>
          <a:p>
            <a:pPr/>
            <a:r>
              <a:t>12 Een uit hulle, hul eie profeet, het gesê: Die Kretense is altyd leuenaars, ongediertes, lui buike. 13 Hierdie getuienis is waar. Daarom moet jy hulle skerp bestraf, sodat hulle gesond in die geloof kan wees, 14 en hulle nie besig hou met Joodse fabels en gebooie van mense wat van die waarheid afwyk nie.</a:t>
            </a:r>
          </a:p>
        </p:txBody>
      </p:sp>
      <p:sp>
        <p:nvSpPr>
          <p:cNvPr id="100" name="Titus 1:10-14 (AFR53)"/>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1:10-14 (AFR53)</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105" name="TextBox 9"/>
          <p:cNvSpPr txBox="1"/>
          <p:nvPr/>
        </p:nvSpPr>
        <p:spPr>
          <a:xfrm>
            <a:off x="690252" y="1803616"/>
            <a:ext cx="10811496" cy="359570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Ouderlinge moet valse leerstellings en valse leraars identifiseer</a:t>
            </a:r>
          </a:p>
          <a:p>
            <a:pPr marL="785394" indent="-785394">
              <a:lnSpc>
                <a:spcPct val="120000"/>
              </a:lnSpc>
              <a:buSzPct val="100000"/>
              <a:buAutoNum type="arabicParenR" startAt="1"/>
              <a:defRPr sz="4200">
                <a:solidFill>
                  <a:srgbClr val="FFFFFF"/>
                </a:solidFill>
              </a:defRPr>
            </a:pPr>
            <a:r>
              <a:t>Ouderlinge moet die kudde bewaar deur valse leraars skerp te berispe / bestraf / reg te help</a:t>
            </a:r>
          </a:p>
        </p:txBody>
      </p:sp>
      <p:sp>
        <p:nvSpPr>
          <p:cNvPr id="106"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07"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40" sz="5000">
                <a:solidFill>
                  <a:srgbClr val="FFFFFF"/>
                </a:solidFill>
                <a:latin typeface="Trade Gothic LT Std Bold Conden"/>
                <a:ea typeface="Trade Gothic LT Std Bold Conden"/>
                <a:cs typeface="Trade Gothic LT Std Bold Conden"/>
                <a:sym typeface="Trade Gothic LT Std Bold Conden"/>
              </a:defRPr>
            </a:lvl1pPr>
          </a:lstStyle>
          <a:p>
            <a:pPr/>
            <a:r>
              <a:t>Hoekom stel ons ouderlinge aan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112" name="TextBox 9"/>
          <p:cNvSpPr txBox="1"/>
          <p:nvPr/>
        </p:nvSpPr>
        <p:spPr>
          <a:xfrm>
            <a:off x="690252" y="1803616"/>
            <a:ext cx="10811496" cy="28676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Ouderlinge moet valse leerstellings en valse leraars identifiseer</a:t>
            </a:r>
          </a:p>
          <a:p>
            <a:pPr marL="785394" indent="-785394">
              <a:lnSpc>
                <a:spcPct val="120000"/>
              </a:lnSpc>
              <a:buSzPct val="100000"/>
              <a:buAutoNum type="arabicParenR" startAt="1"/>
              <a:defRPr sz="4200">
                <a:solidFill>
                  <a:srgbClr val="FFFFFF"/>
                </a:solidFill>
              </a:defRPr>
            </a:pPr>
            <a:r>
              <a:t>Ouderlinge moet die kudde bewaar deur valse leraars se monde te stop</a:t>
            </a:r>
          </a:p>
        </p:txBody>
      </p:sp>
      <p:sp>
        <p:nvSpPr>
          <p:cNvPr id="113"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14"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40" sz="5000">
                <a:solidFill>
                  <a:srgbClr val="FFFFFF"/>
                </a:solidFill>
                <a:latin typeface="Trade Gothic LT Std Bold Conden"/>
                <a:ea typeface="Trade Gothic LT Std Bold Conden"/>
                <a:cs typeface="Trade Gothic LT Std Bold Conden"/>
                <a:sym typeface="Trade Gothic LT Std Bold Conden"/>
              </a:defRPr>
            </a:lvl1pPr>
          </a:lstStyle>
          <a:p>
            <a:pPr/>
            <a:r>
              <a:t>Hoekom stel ons ouderlinge aan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119" name="TextBox 9"/>
          <p:cNvSpPr txBox="1"/>
          <p:nvPr/>
        </p:nvSpPr>
        <p:spPr>
          <a:xfrm>
            <a:off x="346882" y="1434480"/>
            <a:ext cx="11498236" cy="196867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20000"/>
              </a:lnSpc>
              <a:buSzPct val="100000"/>
              <a:buAutoNum type="arabicParenR" startAt="1"/>
              <a:defRPr sz="3900">
                <a:solidFill>
                  <a:srgbClr val="FFFFFF"/>
                </a:solidFill>
              </a:defRPr>
            </a:pPr>
            <a:r>
              <a:t>Toets jy voortdurend die leerstelling van diegene rondom jou? (Leerstelling/Onenigheid/Fokus) </a:t>
            </a:r>
          </a:p>
          <a:p>
            <a:pPr marL="785393" indent="-785393">
              <a:lnSpc>
                <a:spcPct val="120000"/>
              </a:lnSpc>
              <a:buSzPct val="100000"/>
              <a:buAutoNum type="arabicParenR" startAt="1"/>
              <a:defRPr sz="3900">
                <a:solidFill>
                  <a:srgbClr val="FFFFFF"/>
                </a:solidFill>
              </a:defRPr>
            </a:pPr>
            <a:r>
              <a:t>Praat jy gereeld in liefde die waarheid?</a:t>
            </a:r>
          </a:p>
        </p:txBody>
      </p:sp>
      <p:sp>
        <p:nvSpPr>
          <p:cNvPr id="120"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21" name="Rectangle 4"/>
          <p:cNvSpPr/>
          <p:nvPr/>
        </p:nvSpPr>
        <p:spPr>
          <a:xfrm>
            <a:off x="-21772" y="3619860"/>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22" name="a Longing for Jesus"/>
          <p:cNvSpPr txBox="1"/>
          <p:nvPr/>
        </p:nvSpPr>
        <p:spPr>
          <a:xfrm>
            <a:off x="816428" y="3245944"/>
            <a:ext cx="1051560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Aksie Punte</a:t>
            </a:r>
          </a:p>
        </p:txBody>
      </p:sp>
      <p:sp>
        <p:nvSpPr>
          <p:cNvPr id="123" name="TextBox 9"/>
          <p:cNvSpPr txBox="1"/>
          <p:nvPr/>
        </p:nvSpPr>
        <p:spPr>
          <a:xfrm>
            <a:off x="328976" y="4684172"/>
            <a:ext cx="11787180" cy="18834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20000"/>
              </a:lnSpc>
              <a:buSzPct val="100000"/>
              <a:buAutoNum type="arabicParenR" startAt="1"/>
              <a:defRPr sz="3700">
                <a:solidFill>
                  <a:srgbClr val="FFFFFF"/>
                </a:solidFill>
              </a:defRPr>
            </a:pPr>
            <a:r>
              <a:t>Wees intentioneel tot die bewaring van die waarheid en die bewaring van jou hart se begeertes</a:t>
            </a:r>
          </a:p>
          <a:p>
            <a:pPr marL="785393" indent="-785393">
              <a:lnSpc>
                <a:spcPct val="120000"/>
              </a:lnSpc>
              <a:buSzPct val="100000"/>
              <a:buAutoNum type="arabicParenR" startAt="1"/>
              <a:defRPr sz="3700">
                <a:solidFill>
                  <a:srgbClr val="FFFFFF"/>
                </a:solidFill>
              </a:defRPr>
            </a:pPr>
            <a:r>
              <a:t>Bly in aanspreeklikheid met iemand</a:t>
            </a:r>
          </a:p>
        </p:txBody>
      </p:sp>
      <p:sp>
        <p:nvSpPr>
          <p:cNvPr id="124"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40" sz="5000">
                <a:solidFill>
                  <a:srgbClr val="FFFFFF"/>
                </a:solidFill>
                <a:latin typeface="Trade Gothic LT Std Bold Conden"/>
                <a:ea typeface="Trade Gothic LT Std Bold Conden"/>
                <a:cs typeface="Trade Gothic LT Std Bold Conden"/>
                <a:sym typeface="Trade Gothic LT Std Bold Conden"/>
              </a:defRPr>
            </a:lvl1pPr>
          </a:lstStyle>
          <a:p>
            <a:pPr/>
            <a:r>
              <a:t>Hoekom stel ons ouderlinge aan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127" name="TextBox 9"/>
          <p:cNvSpPr txBox="1"/>
          <p:nvPr/>
        </p:nvSpPr>
        <p:spPr>
          <a:xfrm>
            <a:off x="346882" y="1434480"/>
            <a:ext cx="11498236" cy="130135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3" indent="-785393">
              <a:lnSpc>
                <a:spcPct val="120000"/>
              </a:lnSpc>
              <a:buSzPct val="100000"/>
              <a:buAutoNum type="arabicParenR" startAt="1"/>
              <a:defRPr sz="3900">
                <a:solidFill>
                  <a:srgbClr val="FFFFFF"/>
                </a:solidFill>
              </a:defRPr>
            </a:lvl1pPr>
          </a:lstStyle>
          <a:p>
            <a:pPr/>
            <a:r>
              <a:t>Toets jy voortdurend die leerstelling van diegene rondom jou? (Leerstelling/Onenigheid/Fokus) </a:t>
            </a:r>
          </a:p>
        </p:txBody>
      </p:sp>
      <p:sp>
        <p:nvSpPr>
          <p:cNvPr id="128"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29" name="Rectangle 4"/>
          <p:cNvSpPr/>
          <p:nvPr/>
        </p:nvSpPr>
        <p:spPr>
          <a:xfrm>
            <a:off x="-21772" y="3619860"/>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130" name="a Longing for Jesus"/>
          <p:cNvSpPr txBox="1"/>
          <p:nvPr/>
        </p:nvSpPr>
        <p:spPr>
          <a:xfrm>
            <a:off x="816428" y="3245944"/>
            <a:ext cx="1051560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Aksie Punte</a:t>
            </a:r>
          </a:p>
        </p:txBody>
      </p:sp>
      <p:sp>
        <p:nvSpPr>
          <p:cNvPr id="131" name="TextBox 9"/>
          <p:cNvSpPr txBox="1"/>
          <p:nvPr/>
        </p:nvSpPr>
        <p:spPr>
          <a:xfrm>
            <a:off x="328976" y="4684172"/>
            <a:ext cx="11787180" cy="18834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20000"/>
              </a:lnSpc>
              <a:buSzPct val="100000"/>
              <a:buAutoNum type="arabicParenR" startAt="1"/>
              <a:defRPr sz="3700">
                <a:solidFill>
                  <a:srgbClr val="FFFFFF"/>
                </a:solidFill>
              </a:defRPr>
            </a:pPr>
            <a:r>
              <a:t>Wees intentioneel tot die bewaring van die waarheid en die bewaring van jou hart se begeertes</a:t>
            </a:r>
          </a:p>
          <a:p>
            <a:pPr marL="785393" indent="-785393">
              <a:lnSpc>
                <a:spcPct val="120000"/>
              </a:lnSpc>
              <a:buSzPct val="100000"/>
              <a:buAutoNum type="arabicParenR" startAt="1"/>
              <a:defRPr sz="3700">
                <a:solidFill>
                  <a:srgbClr val="FFFFFF"/>
                </a:solidFill>
              </a:defRPr>
            </a:pPr>
            <a:r>
              <a:t>Bly in aanspreeklikheid met iemand</a:t>
            </a:r>
          </a:p>
        </p:txBody>
      </p:sp>
      <p:sp>
        <p:nvSpPr>
          <p:cNvPr id="132"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40" sz="5000">
                <a:solidFill>
                  <a:srgbClr val="FFFFFF"/>
                </a:solidFill>
                <a:latin typeface="Trade Gothic LT Std Bold Conden"/>
                <a:ea typeface="Trade Gothic LT Std Bold Conden"/>
                <a:cs typeface="Trade Gothic LT Std Bold Conden"/>
                <a:sym typeface="Trade Gothic LT Std Bold Conden"/>
              </a:defRPr>
            </a:lvl1pPr>
          </a:lstStyle>
          <a:p>
            <a:pPr/>
            <a:r>
              <a:t>Hoekom stel ons ouderlinge aan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135"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136"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2" name="TextBox 2"/>
          <p:cNvSpPr txBox="1"/>
          <p:nvPr/>
        </p:nvSpPr>
        <p:spPr>
          <a:xfrm>
            <a:off x="284474" y="1030499"/>
            <a:ext cx="11623052" cy="534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800">
                <a:solidFill>
                  <a:srgbClr val="FFFFFF"/>
                </a:solidFill>
                <a:latin typeface="Trade Gothic LT Std Bold Conden"/>
                <a:ea typeface="Trade Gothic LT Std Bold Conden"/>
                <a:cs typeface="Trade Gothic LT Std Bold Conden"/>
                <a:sym typeface="Trade Gothic LT Std Bold Conden"/>
              </a:defRPr>
            </a:pPr>
            <a:r>
              <a:rPr b="1"/>
              <a:t> </a:t>
            </a:r>
            <a:r>
              <a:t>5 Om hierdie rede het ek jou in Kreta agtergelaat, dat jy nog verder sou regmaak wat oorgebly het, en van stad tot stad ouderlinge sou aanstel soos ek jou beveel het — 6 as iemand onberispelik is, die man van een vrou, gelowige kinders het wat nie beskuldig word van losbandigheid of tugteloos is nie. 7 Want 'n opsiener moet as 'n rentmeester van God onberispelik wees, nie eiesinnig, nie oplopend, geen drinker, geen vegter, geen vuilgewinsoeker nie;</a:t>
            </a:r>
          </a:p>
        </p:txBody>
      </p:sp>
      <p:sp>
        <p:nvSpPr>
          <p:cNvPr id="43" name="Titus 1:5-9 (AFR53)"/>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1:5-9 (AFR53)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8" name="TextBox 2"/>
          <p:cNvSpPr txBox="1"/>
          <p:nvPr/>
        </p:nvSpPr>
        <p:spPr>
          <a:xfrm>
            <a:off x="391911" y="1084217"/>
            <a:ext cx="10957491" cy="37348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4000">
                <a:solidFill>
                  <a:srgbClr val="FFFFFF"/>
                </a:solidFill>
                <a:latin typeface="Helvetica Neue"/>
                <a:ea typeface="Helvetica Neue"/>
                <a:cs typeface="Helvetica Neue"/>
                <a:sym typeface="Helvetica Neue"/>
              </a:defRPr>
            </a:lvl1pPr>
          </a:lstStyle>
          <a:p>
            <a:pPr/>
            <a:r>
              <a:t>8 maar gasvry, een wat die goeie liefhet, ingetoë, regverdig, heilig, een wat homself beheers; 9 een wat vashou aan die betroubare woord wat volgens die leer is, sodat hy in staat kan wees om met die gesonde leer te vermaan sowel as om die teësprekers te weerlê.</a:t>
            </a:r>
          </a:p>
        </p:txBody>
      </p:sp>
      <p:sp>
        <p:nvSpPr>
          <p:cNvPr id="49" name="Titus 1:5-9 (AFR53)"/>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1:5-9 (AFR53)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4" name="TextBox 2"/>
          <p:cNvSpPr txBox="1"/>
          <p:nvPr/>
        </p:nvSpPr>
        <p:spPr>
          <a:xfrm>
            <a:off x="391911" y="1030499"/>
            <a:ext cx="10957491" cy="4954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rPr b="1"/>
              <a:t> 10 </a:t>
            </a:r>
            <a:r>
              <a:t>Want daar is baie wat tugteloos is, wat onsin praat en verleiers is, veral die wat uit die besnydenis is; 11 hulle mond moet gestop word. Hulle keer hele huise onderstebo deur te leer wat nie betaam nie, ter wille van vuil wins.</a:t>
            </a:r>
          </a:p>
          <a:p>
            <a:pPr defTabSz="457200">
              <a:defRPr sz="4000">
                <a:solidFill>
                  <a:srgbClr val="FFFFFF"/>
                </a:solidFill>
                <a:latin typeface="Helvetica Neue"/>
                <a:ea typeface="Helvetica Neue"/>
                <a:cs typeface="Helvetica Neue"/>
                <a:sym typeface="Helvetica Neue"/>
              </a:defRPr>
            </a:pPr>
            <a:r>
              <a:t>12 Een uit hulle, hul eie profeet, het gesê: Die Kretense is altyd leuenaars, ongediertes, lui buike.</a:t>
            </a:r>
          </a:p>
        </p:txBody>
      </p:sp>
      <p:sp>
        <p:nvSpPr>
          <p:cNvPr id="55" name="Titus 1:10-14 (AFR53)"/>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1:10-14 (AFR53)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0" name="TextBox 2"/>
          <p:cNvSpPr txBox="1"/>
          <p:nvPr/>
        </p:nvSpPr>
        <p:spPr>
          <a:xfrm>
            <a:off x="409816" y="1054327"/>
            <a:ext cx="10957492" cy="31252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4000">
                <a:solidFill>
                  <a:srgbClr val="FFFFFF"/>
                </a:solidFill>
                <a:latin typeface="Helvetica Neue"/>
                <a:ea typeface="Helvetica Neue"/>
                <a:cs typeface="Helvetica Neue"/>
                <a:sym typeface="Helvetica Neue"/>
              </a:defRPr>
            </a:lvl1pPr>
          </a:lstStyle>
          <a:p>
            <a:pPr/>
            <a:r>
              <a:t>13 Hierdie getuienis is waar. Daarom moet jy hulle skerp bestraf, sodat hulle gesond in die geloof kan wees, 14 en hulle nie besig hou met Joodse fabels en gebooie van mense wat van die waarheid afwyk nie.</a:t>
            </a:r>
          </a:p>
        </p:txBody>
      </p:sp>
      <p:sp>
        <p:nvSpPr>
          <p:cNvPr id="61" name="Titus 1:10-13 (AFR53)"/>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1:10-13 (AFR53)</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4" name="Titus 1:10-14 (AFR53)"/>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1:10-14 (AFR53)</a:t>
            </a:r>
          </a:p>
        </p:txBody>
      </p:sp>
      <p:sp>
        <p:nvSpPr>
          <p:cNvPr id="65" name="TextBox 2"/>
          <p:cNvSpPr txBox="1"/>
          <p:nvPr/>
        </p:nvSpPr>
        <p:spPr>
          <a:xfrm>
            <a:off x="391911" y="1030499"/>
            <a:ext cx="10957491" cy="4954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rPr b="1"/>
              <a:t> 10 </a:t>
            </a:r>
            <a:r>
              <a:t>Want daar is baie wat tugteloos is, wat onsin praat en verleiers is, veral die wat uit die besnydenis is; 11 hulle mond moet gestop word. Hulle keer hele huise onderstebo deur te leer wat nie betaam nie, ter wille van vuil wins.</a:t>
            </a:r>
          </a:p>
          <a:p>
            <a:pPr defTabSz="457200">
              <a:defRPr sz="4000">
                <a:solidFill>
                  <a:srgbClr val="FFFFFF"/>
                </a:solidFill>
                <a:latin typeface="Helvetica Neue"/>
                <a:ea typeface="Helvetica Neue"/>
                <a:cs typeface="Helvetica Neue"/>
                <a:sym typeface="Helvetica Neue"/>
              </a:defRPr>
            </a:pPr>
            <a:r>
              <a:t>12 Een uit hulle, hul eie profeet, het gesê: Die Kretense is altyd leuenaars, ongediertes, lui buike.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0" name="Ons identifiseer verleiers deur:"/>
          <p:cNvSpPr txBox="1"/>
          <p:nvPr/>
        </p:nvSpPr>
        <p:spPr>
          <a:xfrm>
            <a:off x="502390" y="392346"/>
            <a:ext cx="10605701"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Ons identifiseer verleiers deur:</a:t>
            </a:r>
          </a:p>
        </p:txBody>
      </p:sp>
      <p:sp>
        <p:nvSpPr>
          <p:cNvPr id="71" name="Mense wat ’n false doktrine verkondig…"/>
          <p:cNvSpPr txBox="1"/>
          <p:nvPr/>
        </p:nvSpPr>
        <p:spPr>
          <a:xfrm>
            <a:off x="448671" y="1396740"/>
            <a:ext cx="11586196" cy="22453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Mense wat ’n false doktrine verkondig</a:t>
            </a:r>
          </a:p>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Mense wat onenigheid bring</a:t>
            </a:r>
          </a:p>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Mense wat ons fokus skuif weg van Jesus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4" name="TextBox 2"/>
          <p:cNvSpPr txBox="1"/>
          <p:nvPr/>
        </p:nvSpPr>
        <p:spPr>
          <a:xfrm>
            <a:off x="374005" y="224728"/>
            <a:ext cx="10957491" cy="3444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700">
                <a:solidFill>
                  <a:srgbClr val="FFFFFF"/>
                </a:solidFill>
                <a:latin typeface="Trade Gothic LT Std Bold Conden"/>
                <a:ea typeface="Trade Gothic LT Std Bold Conden"/>
                <a:cs typeface="Trade Gothic LT Std Bold Conden"/>
                <a:sym typeface="Trade Gothic LT Std Bold Conden"/>
              </a:defRPr>
            </a:lvl1pPr>
          </a:lstStyle>
          <a:p>
            <a:pPr/>
            <a:r>
              <a:t>(Ps 127:1-2) As die Here die huis nie bou nie, tevergeefs werk die wat daaraan bou; as die Here die stad nie bewaar nie, tevergeefs waak die wagter. 2 Tevergeefs dat julle vroeg opstaan, laat opbly, brood van smarte eet — net so goed gee Hy dit aan sy beminde in die slaap!</a:t>
            </a:r>
          </a:p>
        </p:txBody>
      </p:sp>
      <p:sp>
        <p:nvSpPr>
          <p:cNvPr id="75" name="TextBox 2"/>
          <p:cNvSpPr txBox="1"/>
          <p:nvPr/>
        </p:nvSpPr>
        <p:spPr>
          <a:xfrm>
            <a:off x="374005" y="4004554"/>
            <a:ext cx="10957491" cy="227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600">
                <a:solidFill>
                  <a:srgbClr val="FFFFFF"/>
                </a:solidFill>
                <a:latin typeface="Trade Gothic LT Std Bold Conden"/>
                <a:ea typeface="Trade Gothic LT Std Bold Conden"/>
                <a:cs typeface="Trade Gothic LT Std Bold Conden"/>
                <a:sym typeface="Trade Gothic LT Std Bold Conden"/>
              </a:defRPr>
            </a:pPr>
            <a:r>
              <a:t>(Pred 4:4) </a:t>
            </a:r>
            <a:r>
              <a:rPr sz="1400">
                <a:solidFill>
                  <a:srgbClr val="777A7B"/>
                </a:solidFill>
              </a:rPr>
              <a:t>4</a:t>
            </a:r>
            <a:r>
              <a:t>Verder het ek gesien dat al die moeitevolle arbeid en al die bekwaamheid by die werk naywer is van die een teenoor die ander. Ook dit is tevergeefs en 'n gejaag na wind.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0" name="Ons identifiseer verleiers deur:"/>
          <p:cNvSpPr txBox="1"/>
          <p:nvPr/>
        </p:nvSpPr>
        <p:spPr>
          <a:xfrm>
            <a:off x="502390" y="392346"/>
            <a:ext cx="10605701"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Ons identifiseer verleiers deur:</a:t>
            </a:r>
          </a:p>
        </p:txBody>
      </p:sp>
      <p:sp>
        <p:nvSpPr>
          <p:cNvPr id="81" name="Mense wat ’n false doktrine verkondig…"/>
          <p:cNvSpPr txBox="1"/>
          <p:nvPr/>
        </p:nvSpPr>
        <p:spPr>
          <a:xfrm>
            <a:off x="448671" y="1396740"/>
            <a:ext cx="11586196" cy="22453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Mense wat ’n false doktrine verkondig</a:t>
            </a:r>
          </a:p>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Mense wat onenigheid bring</a:t>
            </a:r>
          </a:p>
          <a:p>
            <a:pPr marL="588210" indent="-588210">
              <a:lnSpc>
                <a:spcPct val="110000"/>
              </a:lnSpc>
              <a:buSzPct val="100000"/>
              <a:buAutoNum type="arabicPeriod" startAt="1"/>
              <a:defRPr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Mense wat ons fokus skuif weg van Jesus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