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1:5-9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3: The Character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TextBox 2"/>
          <p:cNvSpPr txBox="1"/>
          <p:nvPr/>
        </p:nvSpPr>
        <p:spPr>
          <a:xfrm>
            <a:off x="463535" y="1442337"/>
            <a:ext cx="10957491" cy="21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8 </a:t>
            </a:r>
            <a:r>
              <a:t>but </a:t>
            </a:r>
            <a:r>
              <a:rPr b="1" u="sng"/>
              <a:t>hospitable</a:t>
            </a:r>
            <a:r>
              <a:t>, a </a:t>
            </a:r>
            <a:r>
              <a:rPr b="1" u="sng"/>
              <a:t>lover of good</a:t>
            </a:r>
            <a:r>
              <a:t>, </a:t>
            </a:r>
            <a:r>
              <a:rPr b="1" u="sng"/>
              <a:t>self-controlled</a:t>
            </a:r>
            <a:r>
              <a:t>, </a:t>
            </a:r>
            <a:r>
              <a:rPr b="1" u="sng"/>
              <a:t>upright</a:t>
            </a:r>
            <a:r>
              <a:t>, </a:t>
            </a:r>
            <a:r>
              <a:rPr b="1" u="sng"/>
              <a:t>holy</a:t>
            </a:r>
            <a:r>
              <a:t>, and </a:t>
            </a:r>
            <a:r>
              <a:rPr b="1" u="sng"/>
              <a:t>disciplined</a:t>
            </a:r>
            <a:r>
              <a:t>.</a:t>
            </a:r>
          </a:p>
        </p:txBody>
      </p:sp>
      <p:sp>
        <p:nvSpPr>
          <p:cNvPr id="76" name="Titus 1:8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1:8(ESV)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serve as stewards, not as owners.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must not be characterised by moral failure or ungodly behaviour.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should lead by example in godliness.</a:t>
            </a:r>
          </a:p>
        </p:txBody>
      </p:sp>
      <p:sp>
        <p:nvSpPr>
          <p:cNvPr id="8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Character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2"/>
          <p:cNvSpPr txBox="1"/>
          <p:nvPr/>
        </p:nvSpPr>
        <p:spPr>
          <a:xfrm>
            <a:off x="463535" y="1442337"/>
            <a:ext cx="10957491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5 </a:t>
            </a:r>
            <a:r>
              <a:t>but whoever keeps his word, in him truly the love of God is perfected. By this we may know that we are in him: </a:t>
            </a:r>
            <a:r>
              <a:rPr b="1" baseline="31999"/>
              <a:t>6 </a:t>
            </a:r>
            <a:r>
              <a:t>whoever says he abides in him ought to walk in the same way in which he walked.</a:t>
            </a:r>
          </a:p>
        </p:txBody>
      </p:sp>
      <p:sp>
        <p:nvSpPr>
          <p:cNvPr id="85" name="1 John 1:5-6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John 1:5-6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TextBox 2"/>
          <p:cNvSpPr txBox="1"/>
          <p:nvPr/>
        </p:nvSpPr>
        <p:spPr>
          <a:xfrm>
            <a:off x="463535" y="1442337"/>
            <a:ext cx="10957491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30 </a:t>
            </a:r>
            <a:r>
              <a:t>And you shall love the Lord your God with all your heart and with all your soul and with all your mind and with all your strength.’ </a:t>
            </a:r>
            <a:r>
              <a:rPr b="1" baseline="31999"/>
              <a:t>31 </a:t>
            </a:r>
            <a:r>
              <a:t>The second is this: ‘You shall love your neighbor as yourself.’ There is no other commandment greater than these.”</a:t>
            </a:r>
          </a:p>
        </p:txBody>
      </p:sp>
      <p:sp>
        <p:nvSpPr>
          <p:cNvPr id="89" name="Mark 12:30-31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Mark 12:30-31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TextBox 9"/>
          <p:cNvSpPr txBox="1"/>
          <p:nvPr/>
        </p:nvSpPr>
        <p:spPr>
          <a:xfrm>
            <a:off x="568625" y="1765561"/>
            <a:ext cx="11011207" cy="237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 you live as a steward or an owner? </a:t>
            </a:r>
          </a:p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What does the example you set for others look like?</a:t>
            </a:r>
          </a:p>
        </p:txBody>
      </p:sp>
      <p:sp>
        <p:nvSpPr>
          <p:cNvPr id="9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their marriages.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their homes.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Discipleship starts at home.</a:t>
            </a:r>
          </a:p>
        </p:txBody>
      </p:sp>
      <p:sp>
        <p:nvSpPr>
          <p:cNvPr id="4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463535" y="1442337"/>
            <a:ext cx="10957491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5 </a:t>
            </a:r>
            <a:r>
              <a:t>This is why I left you in Crete, so that you might put what remained into order, and appoint elders in every town as I directed you— </a:t>
            </a:r>
            <a:r>
              <a:rPr b="1" baseline="31999"/>
              <a:t>6 </a:t>
            </a:r>
            <a:r>
              <a:t>if anyone is above reproach, the husband of one wife, and his children are believers and not open to the charge of debauchery or insubordination.</a:t>
            </a:r>
          </a:p>
        </p:txBody>
      </p:sp>
      <p:sp>
        <p:nvSpPr>
          <p:cNvPr id="46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463535" y="1442337"/>
            <a:ext cx="10957491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7 </a:t>
            </a:r>
            <a:r>
              <a:t>For an overseer, as God’s steward, must be above reproach. He must not be arrogant or quick-tempered or a drunkard or violent or greedy for gain, </a:t>
            </a:r>
            <a:r>
              <a:rPr b="1" baseline="31999"/>
              <a:t>8 </a:t>
            </a:r>
            <a:r>
              <a:t>but hospitable, a lover of good, self-controlled, upright, holy, and disciplined.</a:t>
            </a:r>
          </a:p>
        </p:txBody>
      </p:sp>
      <p:sp>
        <p:nvSpPr>
          <p:cNvPr id="50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9 </a:t>
            </a:r>
            <a:r>
              <a:t>He must hold firm to the trustworthy word as taught, so that he may be able to give instruction in sound doctrine and also to rebuke those who contradict it.</a:t>
            </a:r>
          </a:p>
        </p:txBody>
      </p:sp>
      <p:sp>
        <p:nvSpPr>
          <p:cNvPr id="54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7</a:t>
            </a:r>
            <a:r>
              <a:rPr baseline="31999" u="sng"/>
              <a:t> </a:t>
            </a:r>
            <a:r>
              <a:rPr b="1" u="sng"/>
              <a:t>For an overseer, as God’s steward</a:t>
            </a:r>
            <a:r>
              <a:t>, must be above reproach. He must not be arrogant or quick-tempered or a drunkard or violent or greedy for gain,</a:t>
            </a:r>
          </a:p>
        </p:txBody>
      </p:sp>
      <p:sp>
        <p:nvSpPr>
          <p:cNvPr id="58" name="Titus 1:7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1:7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Elders serve as stewards, not owners.</a:t>
            </a:r>
          </a:p>
        </p:txBody>
      </p:sp>
      <p:sp>
        <p:nvSpPr>
          <p:cNvPr id="6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Character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7</a:t>
            </a:r>
            <a:r>
              <a:rPr baseline="31999"/>
              <a:t> </a:t>
            </a:r>
            <a:r>
              <a:t>For an overseer, as God’s steward, must be above reproach. </a:t>
            </a:r>
            <a:r>
              <a:rPr b="1" u="sng"/>
              <a:t>He must not be arrogant</a:t>
            </a:r>
            <a:r>
              <a:t> or </a:t>
            </a:r>
            <a:r>
              <a:rPr b="1" u="sng"/>
              <a:t>quick-tempered</a:t>
            </a:r>
            <a:r>
              <a:t> or </a:t>
            </a:r>
            <a:r>
              <a:rPr b="1" u="sng"/>
              <a:t>a drunkard</a:t>
            </a:r>
            <a:r>
              <a:t> or </a:t>
            </a:r>
            <a:r>
              <a:rPr b="1" u="sng"/>
              <a:t>violent</a:t>
            </a:r>
            <a:r>
              <a:t> or </a:t>
            </a:r>
            <a:r>
              <a:rPr b="1" u="sng"/>
              <a:t>greedy for gain</a:t>
            </a:r>
            <a:r>
              <a:t>,</a:t>
            </a:r>
          </a:p>
        </p:txBody>
      </p:sp>
      <p:sp>
        <p:nvSpPr>
          <p:cNvPr id="67" name="Titus 1:7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1:7(ESV)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serve as stewards, not owners.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 Elders must not be characterised by moral failure or ungodly behaviour.</a:t>
            </a:r>
          </a:p>
        </p:txBody>
      </p:sp>
      <p:sp>
        <p:nvSpPr>
          <p:cNvPr id="7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Character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