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698998" y="2106931"/>
            <a:ext cx="10794004" cy="2644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Titus 1:5-9</a:t>
            </a:r>
          </a:p>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Deel 2: Die Kwalifikasies </a:t>
            </a:r>
          </a:p>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vir ouderlinge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5" name="TextBox 2"/>
          <p:cNvSpPr txBox="1"/>
          <p:nvPr/>
        </p:nvSpPr>
        <p:spPr>
          <a:xfrm>
            <a:off x="463535" y="1442337"/>
            <a:ext cx="10957491" cy="2783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4400">
                <a:solidFill>
                  <a:srgbClr val="FFFFFF"/>
                </a:solidFill>
                <a:latin typeface="Trade Gothic LT Std Bold Conden"/>
                <a:ea typeface="Trade Gothic LT Std Bold Conden"/>
                <a:cs typeface="Trade Gothic LT Std Bold Conden"/>
                <a:sym typeface="Trade Gothic LT Std Bold Conden"/>
              </a:defRPr>
            </a:pPr>
            <a:r>
              <a:rPr baseline="31999"/>
              <a:t>6</a:t>
            </a:r>
            <a:r>
              <a:rPr b="0"/>
              <a:t>as iemand onberispelik is, die man van een vrou, </a:t>
            </a:r>
            <a:r>
              <a:rPr u="sng"/>
              <a:t>gelowige kinders</a:t>
            </a:r>
            <a:r>
              <a:rPr b="0"/>
              <a:t> het wat nie </a:t>
            </a:r>
            <a:r>
              <a:rPr u="sng"/>
              <a:t>beskuldig</a:t>
            </a:r>
            <a:r>
              <a:rPr b="0"/>
              <a:t> word van </a:t>
            </a:r>
            <a:r>
              <a:rPr u="sng"/>
              <a:t>losbandigheid</a:t>
            </a:r>
            <a:r>
              <a:rPr b="0"/>
              <a:t> of </a:t>
            </a:r>
            <a:r>
              <a:rPr u="sng"/>
              <a:t>tugteloos</a:t>
            </a:r>
            <a:r>
              <a:rPr b="0"/>
              <a:t> is nie.</a:t>
            </a:r>
          </a:p>
        </p:txBody>
      </p:sp>
      <p:sp>
        <p:nvSpPr>
          <p:cNvPr id="76" name="Titus 1:6 (AFR53)"/>
          <p:cNvSpPr txBox="1"/>
          <p:nvPr/>
        </p:nvSpPr>
        <p:spPr>
          <a:xfrm>
            <a:off x="341235" y="392346"/>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1:6 (AFR53)</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9" name="TextBox 9"/>
          <p:cNvSpPr txBox="1"/>
          <p:nvPr/>
        </p:nvSpPr>
        <p:spPr>
          <a:xfrm>
            <a:off x="690252" y="1803616"/>
            <a:ext cx="10811496" cy="4323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Ouderlinge word geroep om deur voorbeeld te lei.</a:t>
            </a:r>
          </a:p>
          <a:p>
            <a:pPr marL="785394" indent="-785394">
              <a:lnSpc>
                <a:spcPct val="120000"/>
              </a:lnSpc>
              <a:buSzPct val="100000"/>
              <a:buAutoNum type="arabicParenR" startAt="1"/>
              <a:defRPr sz="4200">
                <a:solidFill>
                  <a:srgbClr val="FFFFFF"/>
                </a:solidFill>
              </a:defRPr>
            </a:pPr>
            <a:r>
              <a:t>Ouderlinge word geroep om deur voorbeeld te lei in hul huwelike.</a:t>
            </a:r>
          </a:p>
          <a:p>
            <a:pPr marL="785394" indent="-785394">
              <a:lnSpc>
                <a:spcPct val="120000"/>
              </a:lnSpc>
              <a:buSzPct val="100000"/>
              <a:buAutoNum type="arabicParenR" startAt="1"/>
              <a:defRPr sz="4200">
                <a:solidFill>
                  <a:srgbClr val="FFFFFF"/>
                </a:solidFill>
              </a:defRPr>
            </a:pPr>
            <a:r>
              <a:t>Ouderlinge word geroep om deur voorbeeld te lei in hul huishoudings.</a:t>
            </a:r>
          </a:p>
        </p:txBody>
      </p:sp>
      <p:sp>
        <p:nvSpPr>
          <p:cNvPr id="80"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81"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53" sz="5200">
                <a:solidFill>
                  <a:srgbClr val="FFFFFF"/>
                </a:solidFill>
                <a:latin typeface="Trade Gothic LT Std Bold Conden"/>
                <a:ea typeface="Trade Gothic LT Std Bold Conden"/>
                <a:cs typeface="Trade Gothic LT Std Bold Conden"/>
                <a:sym typeface="Trade Gothic LT Std Bold Conden"/>
              </a:defRPr>
            </a:lvl1pPr>
          </a:lstStyle>
          <a:p>
            <a:pPr/>
            <a:r>
              <a:t>Die Kwalifikasies vir ouderlinge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4" name="TextBox 2"/>
          <p:cNvSpPr txBox="1"/>
          <p:nvPr/>
        </p:nvSpPr>
        <p:spPr>
          <a:xfrm>
            <a:off x="463535" y="1442337"/>
            <a:ext cx="10957491" cy="413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4 </a:t>
            </a:r>
            <a:r>
              <a:t>Hy moet met volkome waardigheid sy eie huishouding goed bestuur en sy kinders onderdanig hou. </a:t>
            </a:r>
            <a:r>
              <a:rPr b="1" baseline="31999"/>
              <a:t>5</a:t>
            </a:r>
            <a:r>
              <a:t>Maar as iemand sy eie huishouding nie behoorlik kan bestuur nie, hoe sal hy na die gemeente van God kan omsien?</a:t>
            </a:r>
          </a:p>
        </p:txBody>
      </p:sp>
      <p:sp>
        <p:nvSpPr>
          <p:cNvPr id="85" name="1 Tim 3:4-5 (AFR20)"/>
          <p:cNvSpPr txBox="1"/>
          <p:nvPr/>
        </p:nvSpPr>
        <p:spPr>
          <a:xfrm>
            <a:off x="341235" y="392346"/>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3:4-5 (AFR20)</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8" name="TextBox 9"/>
          <p:cNvSpPr txBox="1"/>
          <p:nvPr/>
        </p:nvSpPr>
        <p:spPr>
          <a:xfrm>
            <a:off x="690252" y="1494697"/>
            <a:ext cx="10811496" cy="50517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Ouderlinge word geroep om deur voorbeeld te lei.</a:t>
            </a:r>
          </a:p>
          <a:p>
            <a:pPr marL="785394" indent="-785394">
              <a:lnSpc>
                <a:spcPct val="120000"/>
              </a:lnSpc>
              <a:buSzPct val="100000"/>
              <a:buAutoNum type="arabicParenR" startAt="1"/>
              <a:defRPr sz="4200">
                <a:solidFill>
                  <a:srgbClr val="FFFFFF"/>
                </a:solidFill>
              </a:defRPr>
            </a:pPr>
            <a:r>
              <a:t>Ouderlinge word geroep om deur voorbeeld te lei in hul huwelike.</a:t>
            </a:r>
          </a:p>
          <a:p>
            <a:pPr marL="785394" indent="-785394">
              <a:lnSpc>
                <a:spcPct val="120000"/>
              </a:lnSpc>
              <a:buSzPct val="100000"/>
              <a:buAutoNum type="arabicParenR" startAt="1"/>
              <a:defRPr sz="4200">
                <a:solidFill>
                  <a:srgbClr val="FFFFFF"/>
                </a:solidFill>
              </a:defRPr>
            </a:pPr>
            <a:r>
              <a:t>Ouderlinge word geroep om deur voorbeeld te lei in hul huishoudings.</a:t>
            </a:r>
          </a:p>
          <a:p>
            <a:pPr marL="785394" indent="-785394">
              <a:lnSpc>
                <a:spcPct val="120000"/>
              </a:lnSpc>
              <a:buSzPct val="100000"/>
              <a:buAutoNum type="arabicParenR" startAt="1"/>
              <a:defRPr sz="4200">
                <a:solidFill>
                  <a:srgbClr val="FFFFFF"/>
                </a:solidFill>
              </a:defRPr>
            </a:pPr>
            <a:r>
              <a:t>Dissipelskap begin by die huis.</a:t>
            </a:r>
          </a:p>
        </p:txBody>
      </p:sp>
      <p:sp>
        <p:nvSpPr>
          <p:cNvPr id="89"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0"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53" sz="5200">
                <a:solidFill>
                  <a:srgbClr val="FFFFFF"/>
                </a:solidFill>
                <a:latin typeface="Trade Gothic LT Std Bold Conden"/>
                <a:ea typeface="Trade Gothic LT Std Bold Conden"/>
                <a:cs typeface="Trade Gothic LT Std Bold Conden"/>
                <a:sym typeface="Trade Gothic LT Std Bold Conden"/>
              </a:defRPr>
            </a:lvl1pPr>
          </a:lstStyle>
          <a:p>
            <a:pPr/>
            <a:r>
              <a:t>Die Kwalifikasies vir ouderlinge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93" name="TextBox 9"/>
          <p:cNvSpPr txBox="1"/>
          <p:nvPr/>
        </p:nvSpPr>
        <p:spPr>
          <a:xfrm>
            <a:off x="336263" y="1818170"/>
            <a:ext cx="11519474" cy="29607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40000"/>
              </a:lnSpc>
              <a:buSzPct val="100000"/>
              <a:buAutoNum type="arabicParenR" startAt="1"/>
              <a:defRPr sz="4200">
                <a:solidFill>
                  <a:srgbClr val="FFFFFF"/>
                </a:solidFill>
              </a:defRPr>
            </a:pPr>
            <a:r>
              <a:t>Hoe lyk jou dissipelskap by die huis? </a:t>
            </a:r>
          </a:p>
          <a:p>
            <a:pPr marL="785394" indent="-785394">
              <a:lnSpc>
                <a:spcPct val="140000"/>
              </a:lnSpc>
              <a:buSzPct val="100000"/>
              <a:buAutoNum type="arabicParenR" startAt="1"/>
              <a:defRPr sz="4200">
                <a:solidFill>
                  <a:srgbClr val="FFFFFF"/>
                </a:solidFill>
              </a:defRPr>
            </a:pPr>
            <a:r>
              <a:t>Enkellopendes hoe berei julle hiervoor voor?</a:t>
            </a:r>
          </a:p>
          <a:p>
            <a:pPr defTabSz="457200">
              <a:defRPr sz="1600">
                <a:latin typeface="Helvetica Neue"/>
                <a:ea typeface="Helvetica Neue"/>
                <a:cs typeface="Helvetica Neue"/>
                <a:sym typeface="Helvetica Neue"/>
              </a:defRPr>
            </a:pPr>
          </a:p>
          <a:p>
            <a:pPr defTabSz="457200">
              <a:defRPr sz="1200">
                <a:solidFill>
                  <a:srgbClr val="5E5E5E"/>
                </a:solidFill>
                <a:latin typeface="Helvetica Neue"/>
                <a:ea typeface="Helvetica Neue"/>
                <a:cs typeface="Helvetica Neue"/>
                <a:sym typeface="Helvetica Neue"/>
              </a:defRPr>
            </a:pPr>
          </a:p>
          <a:p>
            <a:pPr defTabSz="457200">
              <a:defRPr sz="1200">
                <a:solidFill>
                  <a:srgbClr val="5E5E5E"/>
                </a:solidFill>
                <a:latin typeface="Helvetica Neue"/>
                <a:ea typeface="Helvetica Neue"/>
                <a:cs typeface="Helvetica Neue"/>
                <a:sym typeface="Helvetica Neue"/>
              </a:defRPr>
            </a:pPr>
          </a:p>
        </p:txBody>
      </p:sp>
      <p:sp>
        <p:nvSpPr>
          <p:cNvPr id="94"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5" name="Rectangle 4"/>
          <p:cNvSpPr/>
          <p:nvPr/>
        </p:nvSpPr>
        <p:spPr>
          <a:xfrm>
            <a:off x="-1" y="3928927"/>
            <a:ext cx="12192001"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6" name="a Longing for Jesus"/>
          <p:cNvSpPr txBox="1"/>
          <p:nvPr/>
        </p:nvSpPr>
        <p:spPr>
          <a:xfrm>
            <a:off x="838200" y="3595946"/>
            <a:ext cx="10515600"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5100">
                <a:solidFill>
                  <a:srgbClr val="FFFFFF"/>
                </a:solidFill>
                <a:latin typeface="Calibri Light"/>
                <a:ea typeface="Calibri Light"/>
                <a:cs typeface="Calibri Light"/>
                <a:sym typeface="Calibri Light"/>
              </a:defRPr>
            </a:lvl1pPr>
          </a:lstStyle>
          <a:p>
            <a:pPr/>
            <a:r>
              <a:t>Aksie punt</a:t>
            </a:r>
          </a:p>
        </p:txBody>
      </p:sp>
      <p:sp>
        <p:nvSpPr>
          <p:cNvPr id="97" name="TextBox 9"/>
          <p:cNvSpPr txBox="1"/>
          <p:nvPr/>
        </p:nvSpPr>
        <p:spPr>
          <a:xfrm>
            <a:off x="668481" y="5131822"/>
            <a:ext cx="10811495" cy="14116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200">
                <a:solidFill>
                  <a:srgbClr val="FFFFFF"/>
                </a:solidFill>
              </a:defRPr>
            </a:lvl1pPr>
          </a:lstStyle>
          <a:p>
            <a:pPr/>
            <a:r>
              <a:t>Wees intentioneel oor dissipelskap by die huis.</a:t>
            </a:r>
          </a:p>
        </p:txBody>
      </p:sp>
      <p:sp>
        <p:nvSpPr>
          <p:cNvPr id="98"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53" sz="5200">
                <a:solidFill>
                  <a:srgbClr val="FFFFFF"/>
                </a:solidFill>
                <a:latin typeface="Trade Gothic LT Std Bold Conden"/>
                <a:ea typeface="Trade Gothic LT Std Bold Conden"/>
                <a:cs typeface="Trade Gothic LT Std Bold Conden"/>
                <a:sym typeface="Trade Gothic LT Std Bold Conden"/>
              </a:defRPr>
            </a:lvl1pPr>
          </a:lstStyle>
          <a:p>
            <a:pPr/>
            <a:r>
              <a:t>Die Kwalifikasies vir ouderlinge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101"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102"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0" name="TextBox 9"/>
          <p:cNvSpPr txBox="1"/>
          <p:nvPr/>
        </p:nvSpPr>
        <p:spPr>
          <a:xfrm>
            <a:off x="690252" y="1803616"/>
            <a:ext cx="10811496" cy="4323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God het 'n ontwerp vir die kerk.</a:t>
            </a:r>
          </a:p>
          <a:p>
            <a:pPr marL="785394" indent="-785394">
              <a:lnSpc>
                <a:spcPct val="120000"/>
              </a:lnSpc>
              <a:buSzPct val="100000"/>
              <a:buAutoNum type="arabicParenR" startAt="1"/>
              <a:defRPr sz="4200">
                <a:solidFill>
                  <a:srgbClr val="FFFFFF"/>
                </a:solidFill>
              </a:defRPr>
            </a:pPr>
            <a:r>
              <a:t>God se ontwerp is dat 'n groep ouderlinge elke plaaslike kerk lei.</a:t>
            </a:r>
          </a:p>
          <a:p>
            <a:pPr marL="785394" indent="-785394">
              <a:lnSpc>
                <a:spcPct val="120000"/>
              </a:lnSpc>
              <a:buSzPct val="100000"/>
              <a:buAutoNum type="arabicParenR" startAt="1"/>
              <a:defRPr sz="4200">
                <a:solidFill>
                  <a:srgbClr val="FFFFFF"/>
                </a:solidFill>
              </a:defRPr>
            </a:pPr>
            <a:r>
              <a:t>Ouderlinge sorg vir God se mense deur hulle in die waarheid te grond en hulle teen misleiding te beskerm.   </a:t>
            </a:r>
          </a:p>
        </p:txBody>
      </p:sp>
      <p:sp>
        <p:nvSpPr>
          <p:cNvPr id="41"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42"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4600">
                <a:solidFill>
                  <a:srgbClr val="FFFFFF"/>
                </a:solidFill>
                <a:latin typeface="Calibri Light"/>
                <a:ea typeface="Calibri Light"/>
                <a:cs typeface="Calibri Light"/>
                <a:sym typeface="Calibri Light"/>
              </a:defRPr>
            </a:lvl1pPr>
          </a:lstStyle>
          <a:p>
            <a:pPr/>
            <a:r>
              <a:t>Die rol van Ouderlinge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5" name="TextBox 2"/>
          <p:cNvSpPr txBox="1"/>
          <p:nvPr/>
        </p:nvSpPr>
        <p:spPr>
          <a:xfrm>
            <a:off x="463535" y="1205270"/>
            <a:ext cx="10957491" cy="5476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sz="1333"/>
              <a:t> </a:t>
            </a:r>
            <a:r>
              <a:rPr baseline="31999"/>
              <a:t>5</a:t>
            </a:r>
            <a:r>
              <a:t>OM hierdie rede het ek jou in Kreta agtergelaat, dat jy nog verder sou regmaak wat oorgebly het, en van stad tot stad ouderlinge sou aanstel soos ek jou beveel het —</a:t>
            </a:r>
            <a:r>
              <a:rPr baseline="31999"/>
              <a:t>6</a:t>
            </a:r>
            <a:r>
              <a:t>as iemand onberispelik is, die man van een vrou, gelowige kinders het wat nie beskuldig word van losbandigheid of tugteloos is nie.</a:t>
            </a:r>
          </a:p>
        </p:txBody>
      </p:sp>
      <p:sp>
        <p:nvSpPr>
          <p:cNvPr id="46" name="Titus 1:5-9 (AFR53)"/>
          <p:cNvSpPr txBox="1"/>
          <p:nvPr/>
        </p:nvSpPr>
        <p:spPr>
          <a:xfrm>
            <a:off x="341235" y="307679"/>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1:5-9 (AFR53)</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9" name="TextBox 2"/>
          <p:cNvSpPr txBox="1"/>
          <p:nvPr/>
        </p:nvSpPr>
        <p:spPr>
          <a:xfrm>
            <a:off x="463535" y="1442337"/>
            <a:ext cx="10957491" cy="413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sz="1333"/>
              <a:t> </a:t>
            </a:r>
            <a:r>
              <a:rPr baseline="31999"/>
              <a:t>7</a:t>
            </a:r>
            <a:r>
              <a:t>Want ’n opsiener moet as ’n rentmeester van God onberispelik wees, nie eiesinnig, nie oplopend, geen drinker, geen vegter, geen vuilgewinsoeker nie; </a:t>
            </a:r>
            <a:r>
              <a:rPr baseline="31999"/>
              <a:t>8</a:t>
            </a:r>
            <a:r>
              <a:t>maar gasvry, een wat die goeie liefhet, ingetoë, regverdig, heilig, een wat homself beheers;</a:t>
            </a:r>
          </a:p>
        </p:txBody>
      </p:sp>
      <p:sp>
        <p:nvSpPr>
          <p:cNvPr id="50" name="Titus 1:5-9 (AFR53)"/>
          <p:cNvSpPr txBox="1"/>
          <p:nvPr/>
        </p:nvSpPr>
        <p:spPr>
          <a:xfrm>
            <a:off x="341235" y="392346"/>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1:5-9 (AFR53)</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3" name="TextBox 2"/>
          <p:cNvSpPr txBox="1"/>
          <p:nvPr/>
        </p:nvSpPr>
        <p:spPr>
          <a:xfrm>
            <a:off x="463535" y="1442337"/>
            <a:ext cx="10957491" cy="345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aseline="31999"/>
              <a:t>9</a:t>
            </a:r>
            <a:r>
              <a:t>een wat vashou aan die betroubare woord wat volgens die leer is, sodat hy in staat kan wees om met die gesonde leer te vermaan sowel as om die teësprekers te weerlê.</a:t>
            </a:r>
          </a:p>
        </p:txBody>
      </p:sp>
      <p:sp>
        <p:nvSpPr>
          <p:cNvPr id="54" name="Titus 1:5-9 (AFR53)"/>
          <p:cNvSpPr txBox="1"/>
          <p:nvPr/>
        </p:nvSpPr>
        <p:spPr>
          <a:xfrm>
            <a:off x="341235" y="392346"/>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1:5-9 (AFR53)</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7" name="TextBox 2"/>
          <p:cNvSpPr txBox="1"/>
          <p:nvPr/>
        </p:nvSpPr>
        <p:spPr>
          <a:xfrm>
            <a:off x="463535" y="1442337"/>
            <a:ext cx="10957491" cy="2783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aseline="31999"/>
              <a:t>6</a:t>
            </a:r>
            <a:r>
              <a:rPr b="1" u="sng"/>
              <a:t>as iemand onberispelik is</a:t>
            </a:r>
            <a:r>
              <a:t>, die man van een vrou, gelowige kinders het wat nie beskuldig word van losbandigheid of tugteloos is nie.</a:t>
            </a:r>
          </a:p>
        </p:txBody>
      </p:sp>
      <p:sp>
        <p:nvSpPr>
          <p:cNvPr id="58" name="Titus 1:6 (AFR53)"/>
          <p:cNvSpPr txBox="1"/>
          <p:nvPr/>
        </p:nvSpPr>
        <p:spPr>
          <a:xfrm>
            <a:off x="341235" y="392346"/>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1:6 (AFR53)</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1" name="TextBox 9"/>
          <p:cNvSpPr txBox="1"/>
          <p:nvPr/>
        </p:nvSpPr>
        <p:spPr>
          <a:xfrm>
            <a:off x="690252" y="1803616"/>
            <a:ext cx="10811496" cy="14116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200">
                <a:solidFill>
                  <a:srgbClr val="FFFFFF"/>
                </a:solidFill>
              </a:defRPr>
            </a:lvl1pPr>
          </a:lstStyle>
          <a:p>
            <a:pPr/>
            <a:r>
              <a:t>Ouderlinge word geroep om deur voorbeeld te lei.</a:t>
            </a:r>
          </a:p>
        </p:txBody>
      </p:sp>
      <p:sp>
        <p:nvSpPr>
          <p:cNvPr id="62"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63"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53" sz="5200">
                <a:solidFill>
                  <a:srgbClr val="FFFFFF"/>
                </a:solidFill>
                <a:latin typeface="Trade Gothic LT Std Bold Conden"/>
                <a:ea typeface="Trade Gothic LT Std Bold Conden"/>
                <a:cs typeface="Trade Gothic LT Std Bold Conden"/>
                <a:sym typeface="Trade Gothic LT Std Bold Conden"/>
              </a:defRPr>
            </a:lvl1pPr>
          </a:lstStyle>
          <a:p>
            <a:pPr/>
            <a:r>
              <a:t>Die Kwalifikasies vir ouderlinge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6" name="TextBox 2"/>
          <p:cNvSpPr txBox="1"/>
          <p:nvPr/>
        </p:nvSpPr>
        <p:spPr>
          <a:xfrm>
            <a:off x="463535" y="1442337"/>
            <a:ext cx="10957491" cy="2783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aseline="31999"/>
              <a:t>6</a:t>
            </a:r>
            <a:r>
              <a:t>as iemand onberispelik is, </a:t>
            </a:r>
            <a:r>
              <a:rPr b="1" u="sng"/>
              <a:t>die man van een vrou</a:t>
            </a:r>
            <a:r>
              <a:t>, gelowige kinders het wat nie beskuldig word van losbandigheid of tugteloos is nie.</a:t>
            </a:r>
          </a:p>
        </p:txBody>
      </p:sp>
      <p:sp>
        <p:nvSpPr>
          <p:cNvPr id="67" name="Titus 1:6 (AFR53)"/>
          <p:cNvSpPr txBox="1"/>
          <p:nvPr/>
        </p:nvSpPr>
        <p:spPr>
          <a:xfrm>
            <a:off x="341235" y="392346"/>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1:6 (AFR53)</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0" name="TextBox 9"/>
          <p:cNvSpPr txBox="1"/>
          <p:nvPr/>
        </p:nvSpPr>
        <p:spPr>
          <a:xfrm>
            <a:off x="690252" y="1803616"/>
            <a:ext cx="10811496" cy="28676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Ouderlinge word geroep om deur voorbeeld te lei.</a:t>
            </a:r>
          </a:p>
          <a:p>
            <a:pPr marL="785394" indent="-785394">
              <a:lnSpc>
                <a:spcPct val="120000"/>
              </a:lnSpc>
              <a:buSzPct val="100000"/>
              <a:buAutoNum type="arabicParenR" startAt="1"/>
              <a:defRPr sz="4200">
                <a:solidFill>
                  <a:srgbClr val="FFFFFF"/>
                </a:solidFill>
              </a:defRPr>
            </a:pPr>
            <a:r>
              <a:t>Ouderlinge word geroep om deur voorbeeld te lei in hul huwelike.</a:t>
            </a:r>
          </a:p>
        </p:txBody>
      </p:sp>
      <p:sp>
        <p:nvSpPr>
          <p:cNvPr id="71"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2"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53" sz="5200">
                <a:solidFill>
                  <a:srgbClr val="FFFFFF"/>
                </a:solidFill>
                <a:latin typeface="Trade Gothic LT Std Bold Conden"/>
                <a:ea typeface="Trade Gothic LT Std Bold Conden"/>
                <a:cs typeface="Trade Gothic LT Std Bold Conden"/>
                <a:sym typeface="Trade Gothic LT Std Bold Conden"/>
              </a:defRPr>
            </a:lvl1pPr>
          </a:lstStyle>
          <a:p>
            <a:pPr/>
            <a:r>
              <a:t>Die Kwalifikasies vir ouderlinge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