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700">
        <a:latin typeface="+mj-lt"/>
        <a:ea typeface="+mj-ea"/>
        <a:cs typeface="+mj-cs"/>
        <a:sym typeface="Arial"/>
      </a:defRPr>
    </a:lvl1pPr>
    <a:lvl2pPr indent="228600" latinLnBrk="0">
      <a:defRPr sz="1700">
        <a:latin typeface="+mj-lt"/>
        <a:ea typeface="+mj-ea"/>
        <a:cs typeface="+mj-cs"/>
        <a:sym typeface="Arial"/>
      </a:defRPr>
    </a:lvl2pPr>
    <a:lvl3pPr indent="457200" latinLnBrk="0">
      <a:defRPr sz="1700">
        <a:latin typeface="+mj-lt"/>
        <a:ea typeface="+mj-ea"/>
        <a:cs typeface="+mj-cs"/>
        <a:sym typeface="Arial"/>
      </a:defRPr>
    </a:lvl3pPr>
    <a:lvl4pPr indent="685800" latinLnBrk="0">
      <a:defRPr sz="1700">
        <a:latin typeface="+mj-lt"/>
        <a:ea typeface="+mj-ea"/>
        <a:cs typeface="+mj-cs"/>
        <a:sym typeface="Arial"/>
      </a:defRPr>
    </a:lvl4pPr>
    <a:lvl5pPr indent="914400" latinLnBrk="0">
      <a:defRPr sz="1700">
        <a:latin typeface="+mj-lt"/>
        <a:ea typeface="+mj-ea"/>
        <a:cs typeface="+mj-cs"/>
        <a:sym typeface="Arial"/>
      </a:defRPr>
    </a:lvl5pPr>
    <a:lvl6pPr indent="1143000" latinLnBrk="0">
      <a:defRPr sz="1700">
        <a:latin typeface="+mj-lt"/>
        <a:ea typeface="+mj-ea"/>
        <a:cs typeface="+mj-cs"/>
        <a:sym typeface="Arial"/>
      </a:defRPr>
    </a:lvl6pPr>
    <a:lvl7pPr indent="1371600" latinLnBrk="0">
      <a:defRPr sz="1700">
        <a:latin typeface="+mj-lt"/>
        <a:ea typeface="+mj-ea"/>
        <a:cs typeface="+mj-cs"/>
        <a:sym typeface="Arial"/>
      </a:defRPr>
    </a:lvl7pPr>
    <a:lvl8pPr indent="1600200" latinLnBrk="0">
      <a:defRPr sz="1700">
        <a:latin typeface="+mj-lt"/>
        <a:ea typeface="+mj-ea"/>
        <a:cs typeface="+mj-cs"/>
        <a:sym typeface="Arial"/>
      </a:defRPr>
    </a:lvl8pPr>
    <a:lvl9pPr indent="1828800" latinLnBrk="0">
      <a:defRPr sz="17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5"/>
          <p:cNvSpPr txBox="1"/>
          <p:nvPr/>
        </p:nvSpPr>
        <p:spPr>
          <a:xfrm>
            <a:off x="160715" y="2020684"/>
            <a:ext cx="11870569" cy="21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6800">
                <a:solidFill>
                  <a:srgbClr val="FFFFFF"/>
                </a:solidFill>
                <a:latin typeface="Steelfish"/>
                <a:ea typeface="Steelfish"/>
                <a:cs typeface="Steelfish"/>
                <a:sym typeface="Steelfish"/>
              </a:defRPr>
            </a:pPr>
            <a:r>
              <a:t>Passover: </a:t>
            </a:r>
          </a:p>
          <a:p>
            <a:pPr algn="ctr">
              <a:defRPr sz="6800">
                <a:solidFill>
                  <a:srgbClr val="FFFFFF"/>
                </a:solidFill>
                <a:latin typeface="Steelfish"/>
                <a:ea typeface="Steelfish"/>
                <a:cs typeface="Steelfish"/>
                <a:sym typeface="Steelfish"/>
              </a:defRPr>
            </a:pPr>
            <a:r>
              <a:t>The Lamb of God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6" name="TextBox 2"/>
          <p:cNvSpPr txBox="1"/>
          <p:nvPr/>
        </p:nvSpPr>
        <p:spPr>
          <a:xfrm>
            <a:off x="252997" y="712836"/>
            <a:ext cx="11642463" cy="50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12:6-7)</a:t>
            </a:r>
            <a:r>
              <a:rPr baseline="31999"/>
              <a:t> </a:t>
            </a:r>
            <a:r>
              <a:rPr b="0" baseline="31999"/>
              <a:t>6</a:t>
            </a:r>
            <a:r>
              <a:rPr b="0"/>
              <a:t>and you shall keep it until the fourteenth day of this month, when the whole assembly of the congregation of Israel shall kill their lambs at twilight. </a:t>
            </a:r>
            <a:r>
              <a:rPr b="0" baseline="31999"/>
              <a:t>7 </a:t>
            </a:r>
            <a:r>
              <a:rPr b="0"/>
              <a:t>“Then they shall take some of the blood and put it on the two doorposts and the lintel of the houses in which they eat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9" name="TextBox 9"/>
          <p:cNvSpPr txBox="1"/>
          <p:nvPr/>
        </p:nvSpPr>
        <p:spPr>
          <a:xfrm>
            <a:off x="690252" y="1803616"/>
            <a:ext cx="10811496" cy="2139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human being needs salvation.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blood of the Lamb offers salvation for every human being. </a:t>
            </a:r>
          </a:p>
        </p:txBody>
      </p:sp>
      <p:sp>
        <p:nvSpPr>
          <p:cNvPr id="7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1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Lamb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4" name="TextBox 2"/>
          <p:cNvSpPr txBox="1"/>
          <p:nvPr/>
        </p:nvSpPr>
        <p:spPr>
          <a:xfrm>
            <a:off x="252997" y="993049"/>
            <a:ext cx="11642463" cy="3647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12:11)</a:t>
            </a:r>
            <a:r>
              <a:rPr b="0" baseline="31999"/>
              <a:t>11 </a:t>
            </a:r>
            <a:r>
              <a:rPr b="0"/>
              <a:t>In this manner you shall eat it: with your belt fastened, your sandals on your feet, and your staff in your hand. And you shall eat it in haste. It is the Lord’s Passover.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human being needs salvation.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blood of the Lamb offers salvation for every human being.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human being needs to receive the grace of God by faith. </a:t>
            </a:r>
          </a:p>
        </p:txBody>
      </p:sp>
      <p:sp>
        <p:nvSpPr>
          <p:cNvPr id="78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9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Lamb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2" name="TextBox 2"/>
          <p:cNvSpPr txBox="1"/>
          <p:nvPr/>
        </p:nvSpPr>
        <p:spPr>
          <a:xfrm>
            <a:off x="274769" y="693464"/>
            <a:ext cx="11598920" cy="50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(Mar 15:12)</a:t>
            </a:r>
            <a:r>
              <a:rPr baseline="31999"/>
              <a:t> </a:t>
            </a:r>
            <a:r>
              <a:rPr b="0" baseline="31999"/>
              <a:t>12 </a:t>
            </a:r>
            <a:r>
              <a:rPr b="0"/>
              <a:t>And Pilate again said to them, “Then what shall I do with the man you call the King of the Jews?” </a:t>
            </a:r>
            <a:r>
              <a:rPr b="0" baseline="31999"/>
              <a:t>13 </a:t>
            </a:r>
            <a:r>
              <a:rPr b="0"/>
              <a:t>And they cried out again, “Crucify him.” </a:t>
            </a:r>
            <a:r>
              <a:rPr b="0" baseline="31999"/>
              <a:t>14 </a:t>
            </a:r>
            <a:r>
              <a:rPr b="0"/>
              <a:t>And Pilate said to them, “Why? What evil has he done?” But they shouted all the more, “Crucify him.”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5" name="TextBox 2"/>
          <p:cNvSpPr txBox="1"/>
          <p:nvPr/>
        </p:nvSpPr>
        <p:spPr>
          <a:xfrm>
            <a:off x="190292" y="325379"/>
            <a:ext cx="11767873" cy="57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(Lukas 23:34)</a:t>
            </a:r>
            <a:r>
              <a:rPr b="0" baseline="31999"/>
              <a:t> </a:t>
            </a:r>
            <a:r>
              <a:rPr b="0"/>
              <a:t>And Jesus said, “Father, forgive them, for they know not what they do.”</a:t>
            </a:r>
            <a:endParaRPr b="0"/>
          </a:p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endParaRPr b="0"/>
          </a:p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(John 1:29) </a:t>
            </a:r>
            <a:r>
              <a:rPr b="0" baseline="31999"/>
              <a:t>29 </a:t>
            </a:r>
            <a:r>
              <a:rPr b="0"/>
              <a:t>The next day he saw Jesus coming toward him, and said, “Behold, the Lamb of God, who takes away the sin of the world!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8" name="TextBox 9"/>
          <p:cNvSpPr txBox="1"/>
          <p:nvPr/>
        </p:nvSpPr>
        <p:spPr>
          <a:xfrm>
            <a:off x="690252" y="1319294"/>
            <a:ext cx="10811496" cy="505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human being needs salvation.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The blood of the Lamb offers salvation for every human being. 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Every human being needs to receive the grace of God by faith.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Jesus is the Lamb of God who can take away the sin of every human being.</a:t>
            </a:r>
          </a:p>
        </p:txBody>
      </p:sp>
      <p:sp>
        <p:nvSpPr>
          <p:cNvPr id="89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Lamb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3"/>
          <p:cNvSpPr/>
          <p:nvPr/>
        </p:nvSpPr>
        <p:spPr>
          <a:xfrm>
            <a:off x="0" y="-431891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b="1" spc="381" sz="80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</a:p>
        </p:txBody>
      </p:sp>
      <p:pic>
        <p:nvPicPr>
          <p:cNvPr id="9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0585" y="-2157412"/>
            <a:ext cx="6089506" cy="57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TextBox 5"/>
          <p:cNvSpPr txBox="1"/>
          <p:nvPr/>
        </p:nvSpPr>
        <p:spPr>
          <a:xfrm>
            <a:off x="1485900" y="2143125"/>
            <a:ext cx="9486518" cy="155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 spc="381" sz="9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COMMUNION</a:t>
            </a:r>
          </a:p>
        </p:txBody>
      </p:sp>
      <p:sp>
        <p:nvSpPr>
          <p:cNvPr id="95" name="TextBox 9"/>
          <p:cNvSpPr txBox="1"/>
          <p:nvPr/>
        </p:nvSpPr>
        <p:spPr>
          <a:xfrm>
            <a:off x="5104269" y="3566589"/>
            <a:ext cx="6583337" cy="1432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FFFFFF"/>
                </a:solidFill>
                <a:latin typeface="Trade Gothic LT Std"/>
                <a:ea typeface="Trade Gothic LT Std"/>
                <a:cs typeface="Trade Gothic LT Std"/>
                <a:sym typeface="Trade Gothic LT Std"/>
              </a:defRPr>
            </a:lvl1pPr>
          </a:lstStyle>
          <a:p>
            <a:pPr/>
            <a:r>
              <a:t>REMEMBER HIS SACRIFICE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9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252997" y="538481"/>
            <a:ext cx="11642463" cy="57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12:1-3)</a:t>
            </a:r>
            <a:r>
              <a:rPr baseline="31999"/>
              <a:t> </a:t>
            </a:r>
            <a:r>
              <a:rPr b="0" baseline="31999"/>
              <a:t>1</a:t>
            </a:r>
            <a:r>
              <a:rPr b="0"/>
              <a:t>The Lord said to Moses and Aaron in the land of Egypt, </a:t>
            </a:r>
            <a:r>
              <a:rPr b="0" baseline="31999"/>
              <a:t>2 </a:t>
            </a:r>
            <a:r>
              <a:rPr b="0"/>
              <a:t>“This month shall be for you the beginning of months. It shall be the first month of the year for you. </a:t>
            </a:r>
            <a:r>
              <a:rPr b="0" baseline="31999"/>
              <a:t>3 </a:t>
            </a:r>
            <a:r>
              <a:rPr b="0"/>
              <a:t>Tell all the congregation of Israel that on the tenth day of this month every man shall take a lamb according to their fathers’ houses, a lamb for a household.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3" name="TextBox 2"/>
          <p:cNvSpPr txBox="1"/>
          <p:nvPr/>
        </p:nvSpPr>
        <p:spPr>
          <a:xfrm>
            <a:off x="252997" y="538481"/>
            <a:ext cx="11642463" cy="57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12:4-5)</a:t>
            </a:r>
            <a:r>
              <a:rPr baseline="31999"/>
              <a:t> </a:t>
            </a:r>
            <a:r>
              <a:rPr b="0" baseline="31999"/>
              <a:t>4</a:t>
            </a:r>
            <a:r>
              <a:rPr b="0"/>
              <a:t>And if the household is too small for a lamb, then he and his nearest neighbor shall take according to the number of persons; according to what each can eat you shall make your count for the lamb. </a:t>
            </a:r>
            <a:r>
              <a:rPr b="0" baseline="31999"/>
              <a:t>5 </a:t>
            </a:r>
            <a:r>
              <a:rPr b="0"/>
              <a:t>Your lamb shall be without blemish, a male a year old. You may take it from the sheep or from the goats,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6" name="TextBox 2"/>
          <p:cNvSpPr txBox="1"/>
          <p:nvPr/>
        </p:nvSpPr>
        <p:spPr>
          <a:xfrm>
            <a:off x="252997" y="712836"/>
            <a:ext cx="11642463" cy="50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12:6-7)</a:t>
            </a:r>
            <a:r>
              <a:rPr baseline="31999"/>
              <a:t> </a:t>
            </a:r>
            <a:r>
              <a:rPr b="0" baseline="31999"/>
              <a:t>6</a:t>
            </a:r>
            <a:r>
              <a:rPr b="0"/>
              <a:t>and you shall keep it until the fourteenth day of this month, when the whole assembly of the congregation of Israel shall kill their lambs at twilight. </a:t>
            </a:r>
            <a:r>
              <a:rPr b="0" baseline="31999"/>
              <a:t>7 </a:t>
            </a:r>
            <a:r>
              <a:rPr b="0"/>
              <a:t>“Then they shall take some of the blood and put it on the two doorposts and the lintel of the houses in which they eat 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9" name="TextBox 2"/>
          <p:cNvSpPr txBox="1"/>
          <p:nvPr/>
        </p:nvSpPr>
        <p:spPr>
          <a:xfrm>
            <a:off x="252997" y="538481"/>
            <a:ext cx="11642463" cy="57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12:8-10) </a:t>
            </a:r>
            <a:r>
              <a:rPr b="0" baseline="31999"/>
              <a:t>8</a:t>
            </a:r>
            <a:r>
              <a:rPr b="0"/>
              <a:t>They shall eat the flesh that night, roasted on the fire; with unleavened bread and bitter herbs they shall eat it. </a:t>
            </a:r>
            <a:r>
              <a:rPr b="0" baseline="31999"/>
              <a:t>9 </a:t>
            </a:r>
            <a:r>
              <a:rPr b="0"/>
              <a:t>Do not eat any of it raw or boiled in water, but roasted, its head with its legs and its inner parts. </a:t>
            </a:r>
            <a:r>
              <a:rPr baseline="31999"/>
              <a:t>10 </a:t>
            </a:r>
            <a:r>
              <a:rPr b="0"/>
              <a:t>And you shall let none of it remain until the morning; anything that remains until the morning you shall burn.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252997" y="395982"/>
            <a:ext cx="11642463" cy="578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12:11-12)</a:t>
            </a:r>
            <a:r>
              <a:rPr baseline="31999"/>
              <a:t> </a:t>
            </a:r>
            <a:r>
              <a:rPr b="0" baseline="31999"/>
              <a:t>11 </a:t>
            </a:r>
            <a:r>
              <a:rPr b="0"/>
              <a:t>In this manner you shall eat it: with your belt fastened, your sandals on your feet, and your staff in your hand. And you shall eat it in haste. It is the Lord’s Passover. </a:t>
            </a:r>
            <a:r>
              <a:rPr b="0" baseline="31999"/>
              <a:t>12 </a:t>
            </a:r>
            <a:r>
              <a:rPr b="0"/>
              <a:t>For I will pass through the land of Egypt that night, and I will strike all the firstborn in the land of Egypt, both man and beast;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5" name="TextBox 2"/>
          <p:cNvSpPr txBox="1"/>
          <p:nvPr/>
        </p:nvSpPr>
        <p:spPr>
          <a:xfrm>
            <a:off x="252997" y="596599"/>
            <a:ext cx="11642463" cy="50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12:12-13)</a:t>
            </a:r>
            <a:r>
              <a:rPr baseline="31999"/>
              <a:t> </a:t>
            </a:r>
            <a:r>
              <a:rPr b="0"/>
              <a:t>and on all the gods of Egypt I will execute judgments: I am the Lord. </a:t>
            </a:r>
            <a:r>
              <a:rPr b="0" baseline="31999"/>
              <a:t>13 </a:t>
            </a:r>
            <a:r>
              <a:rPr b="0"/>
              <a:t>The blood shall be a sign for you, on the houses where you are. And when I see the blood, I will pass over you, and no plague will befall you to destroy you, when I strike the land of Egypt.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8" name="TextBox 2"/>
          <p:cNvSpPr txBox="1"/>
          <p:nvPr/>
        </p:nvSpPr>
        <p:spPr>
          <a:xfrm>
            <a:off x="252997" y="663710"/>
            <a:ext cx="11642463" cy="506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7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(Exo 12:12/22b)</a:t>
            </a:r>
            <a:r>
              <a:rPr b="0" baseline="31999"/>
              <a:t>12</a:t>
            </a:r>
            <a:r>
              <a:rPr b="0"/>
              <a:t>For I will pass through the land of Egypt that night, and I will strike all the firstborn in the land of Egypt, both man and beast; and on all the gods of Egypt I will execute judgments: I am the Lord.….</a:t>
            </a:r>
            <a:r>
              <a:rPr b="0" baseline="31999"/>
              <a:t>22b</a:t>
            </a:r>
            <a:r>
              <a:rPr b="0"/>
              <a:t>None of you shall go out of the door of his house until the morning.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1" name="TextBox 9"/>
          <p:cNvSpPr txBox="1"/>
          <p:nvPr/>
        </p:nvSpPr>
        <p:spPr>
          <a:xfrm>
            <a:off x="690252" y="1803616"/>
            <a:ext cx="10811496" cy="683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Every human being needs salvation. </a:t>
            </a:r>
          </a:p>
        </p:txBody>
      </p:sp>
      <p:sp>
        <p:nvSpPr>
          <p:cNvPr id="62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63" name="a Longing for Jesus"/>
          <p:cNvSpPr txBox="1"/>
          <p:nvPr/>
        </p:nvSpPr>
        <p:spPr>
          <a:xfrm>
            <a:off x="838199" y="-104503"/>
            <a:ext cx="1051560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lnSpc>
                <a:spcPct val="90000"/>
              </a:lnSpc>
              <a:defRPr sz="5100">
                <a:solidFill>
                  <a:srgbClr val="FFFFFF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The Lamb of God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