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PRAY. Read the scripture BEFORE. Book of Tim. </a:t>
            </a:r>
            <a:r>
              <a:rPr b="1" u="sng">
                <a:solidFill>
                  <a:srgbClr val="FFFB00"/>
                </a:solidFill>
              </a:rPr>
              <a:t>Pauls last letter.</a:t>
            </a:r>
            <a:r>
              <a:t> Sitting down to sit your last letter. </a:t>
            </a:r>
          </a:p>
          <a:p>
            <a:pPr>
              <a:defRPr sz="2000"/>
            </a:pPr>
          </a:p>
          <a:p>
            <a:pPr>
              <a:defRPr sz="2000"/>
            </a:pPr>
            <a:r>
              <a:t>Paul </a:t>
            </a:r>
            <a:r>
              <a:rPr b="1" u="sng">
                <a:solidFill>
                  <a:schemeClr val="accent6"/>
                </a:solidFill>
              </a:rPr>
              <a:t>contrasts,</a:t>
            </a:r>
            <a:r>
              <a:t> </a:t>
            </a:r>
            <a:r>
              <a:rPr b="1" u="sng">
                <a:solidFill>
                  <a:srgbClr val="FFFB00"/>
                </a:solidFill>
              </a:rPr>
              <a:t>conduct of his life with that of false teachers</a:t>
            </a:r>
            <a:r>
              <a:t>, </a:t>
            </a:r>
          </a:p>
          <a:p>
            <a:pPr>
              <a:defRPr sz="2000"/>
            </a:pPr>
            <a:r>
              <a:t>urging Timothy to</a:t>
            </a:r>
            <a:r>
              <a:rPr b="1" u="sng">
                <a:solidFill>
                  <a:schemeClr val="accent6"/>
                </a:solidFill>
              </a:rPr>
              <a:t> follow his example.</a:t>
            </a:r>
          </a:p>
          <a:p>
            <a:pPr>
              <a:defRPr sz="2000"/>
            </a:pPr>
            <a:r>
              <a:t>Paul </a:t>
            </a:r>
            <a:r>
              <a:rPr b="1" u="sng">
                <a:solidFill>
                  <a:srgbClr val="FFFB00"/>
                </a:solidFill>
              </a:rPr>
              <a:t>prepares his young friend</a:t>
            </a:r>
            <a:r>
              <a:t> to stand firm </a:t>
            </a:r>
            <a:r>
              <a:rPr b="1" u="sng">
                <a:solidFill>
                  <a:srgbClr val="FFFB00"/>
                </a:solidFill>
              </a:rPr>
              <a:t>amid increasing opposition</a:t>
            </a:r>
            <a:r>
              <a:t>, error, and suffering in the church. </a:t>
            </a:r>
          </a:p>
          <a:p>
            <a:pPr>
              <a:defRPr sz="2000"/>
            </a:pPr>
          </a:p>
          <a:p>
            <a:pPr>
              <a:defRPr sz="2000"/>
            </a:pPr>
            <a:r>
              <a:t>Reminded of SMALL GROUP This week.We all </a:t>
            </a:r>
            <a:r>
              <a:rPr b="1" u="sng">
                <a:solidFill>
                  <a:srgbClr val="FFFB00"/>
                </a:solidFill>
              </a:rPr>
              <a:t>have some of these sin.</a:t>
            </a:r>
            <a:r>
              <a:t> </a:t>
            </a:r>
          </a:p>
          <a:p>
            <a:pPr>
              <a:defRPr sz="2000"/>
            </a:pPr>
            <a:r>
              <a:t>As </a:t>
            </a:r>
            <a:r>
              <a:rPr b="1" u="sng">
                <a:solidFill>
                  <a:schemeClr val="accent6"/>
                </a:solidFill>
              </a:rPr>
              <a:t>long as we Increase in holiness and not in Sin</a:t>
            </a:r>
            <a:r>
              <a:t>. </a:t>
            </a:r>
          </a:p>
          <a:p>
            <a:pPr>
              <a:defRPr sz="2000"/>
            </a:pPr>
            <a:r>
              <a:t>Do you</a:t>
            </a:r>
            <a:r>
              <a:rPr b="1" u="sng">
                <a:solidFill>
                  <a:srgbClr val="FFFB00"/>
                </a:solidFill>
              </a:rPr>
              <a:t> repent on a Sunday and Wednesday</a:t>
            </a:r>
            <a:r>
              <a:t> or is it very encouraging every time?</a:t>
            </a:r>
          </a:p>
          <a:p>
            <a:pPr>
              <a:defRPr sz="2000"/>
            </a:pPr>
          </a:p>
          <a:p>
            <a:pPr>
              <a:defRPr sz="2000"/>
            </a:pPr>
            <a:r>
              <a:t>The warning people will </a:t>
            </a:r>
            <a:r>
              <a:rPr b="1" u="sng">
                <a:solidFill>
                  <a:srgbClr val="FFFB00"/>
                </a:solidFill>
              </a:rPr>
              <a:t>LOVE THEMSELVES</a:t>
            </a:r>
            <a:r>
              <a:t>. It's </a:t>
            </a:r>
            <a:r>
              <a:rPr b="1" u="sng">
                <a:solidFill>
                  <a:schemeClr val="accent5">
                    <a:lumOff val="11617"/>
                  </a:schemeClr>
                </a:solidFill>
              </a:rPr>
              <a:t>all about stealing God’s glory for self, they go from bad to worse. </a:t>
            </a:r>
            <a:endParaRPr b="1" u="sng">
              <a:solidFill>
                <a:schemeClr val="accent5">
                  <a:lumOff val="11617"/>
                </a:schemeClr>
              </a:solidFill>
            </a:endParaRPr>
          </a:p>
          <a:p>
            <a:pPr>
              <a:defRPr sz="2000"/>
            </a:pPr>
            <a:r>
              <a:t>When following God, we let </a:t>
            </a:r>
            <a:r>
              <a:rPr b="1" u="sng">
                <a:solidFill>
                  <a:schemeClr val="accent6"/>
                </a:solidFill>
              </a:rPr>
              <a:t>go of our self-love, but we love God</a:t>
            </a:r>
            <a:r>
              <a:t>. We</a:t>
            </a:r>
            <a:r>
              <a:rPr b="1" u="sng">
                <a:solidFill>
                  <a:srgbClr val="FFFB00"/>
                </a:solidFill>
              </a:rPr>
              <a:t> leave our ways and take on His ways.</a:t>
            </a:r>
            <a:r>
              <a:t>  We see this</a:t>
            </a:r>
            <a:r>
              <a:rPr b="1" u="sng">
                <a:solidFill>
                  <a:srgbClr val="FFFB00"/>
                </a:solidFill>
              </a:rPr>
              <a:t> tension in these passages, </a:t>
            </a:r>
            <a:r>
              <a:t>contrast between the</a:t>
            </a:r>
            <a:r>
              <a:rPr b="1" u="sng">
                <a:solidFill>
                  <a:schemeClr val="accent6"/>
                </a:solidFill>
              </a:rPr>
              <a:t> Kingdom of God and the Kingdom of Darkness.</a:t>
            </a:r>
            <a:r>
              <a:t> </a:t>
            </a:r>
          </a:p>
          <a:p>
            <a:pPr>
              <a:defRPr sz="2000"/>
            </a:pPr>
          </a:p>
          <a:p>
            <a:pPr>
              <a:defRPr sz="2000"/>
            </a:p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a:p>
        </p:txBody>
      </p:sp>
      <p:sp>
        <p:nvSpPr>
          <p:cNvPr id="48" name="Shape 48"/>
          <p:cNvSpPr/>
          <p:nvPr>
            <p:ph type="body" sz="quarter" idx="1"/>
          </p:nvPr>
        </p:nvSpPr>
        <p:spPr>
          <a:prstGeom prst="rect">
            <a:avLst/>
          </a:prstGeom>
        </p:spPr>
        <p:txBody>
          <a:bodyPr/>
          <a:lstStyle/>
          <a:p>
            <a:pPr>
              <a:defRPr sz="2000"/>
            </a:pPr>
            <a:r>
              <a:rPr b="1" u="sng">
                <a:solidFill>
                  <a:srgbClr val="FFFB00"/>
                </a:solidFill>
              </a:rPr>
              <a:t>Verse 11-12 - Read </a:t>
            </a:r>
            <a:endParaRPr b="1" u="sng">
              <a:solidFill>
                <a:srgbClr val="FFFB00"/>
              </a:solidFill>
            </a:endParaRPr>
          </a:p>
          <a:p>
            <a:pPr>
              <a:defRPr sz="2000"/>
            </a:pPr>
            <a:r>
              <a:t>We start of with these verses this morning, and once again. Is </a:t>
            </a:r>
            <a:r>
              <a:rPr b="1" u="sng">
                <a:solidFill>
                  <a:srgbClr val="FFFB00"/>
                </a:solidFill>
              </a:rPr>
              <a:t>not the most encouraging thing</a:t>
            </a:r>
            <a:r>
              <a:t> to hear.</a:t>
            </a:r>
          </a:p>
          <a:p>
            <a:pPr>
              <a:defRPr sz="2000"/>
            </a:pPr>
          </a:p>
          <a:p>
            <a:pPr>
              <a:defRPr sz="2000"/>
            </a:pPr>
            <a:r>
              <a:t>This is something not a</a:t>
            </a:r>
            <a:r>
              <a:rPr b="1" u="sng">
                <a:solidFill>
                  <a:schemeClr val="accent6"/>
                </a:solidFill>
              </a:rPr>
              <a:t> lot of preachers will say</a:t>
            </a:r>
            <a:r>
              <a:t>. If you want to love Jesus, you will experience persecution. Challenges, times of difficulty. The </a:t>
            </a:r>
            <a:r>
              <a:rPr b="1" u="sng">
                <a:solidFill>
                  <a:srgbClr val="FFFB00"/>
                </a:solidFill>
              </a:rPr>
              <a:t>NT teaches that we shouldn’t be surprised of persecution</a:t>
            </a:r>
            <a:r>
              <a:t>. We are swimming upstream.</a:t>
            </a:r>
          </a:p>
          <a:p>
            <a:pPr>
              <a:defRPr sz="2000"/>
            </a:pPr>
          </a:p>
          <a:p>
            <a:pPr>
              <a:defRPr sz="2000"/>
            </a:pPr>
            <a:r>
              <a:t>We see Paul says that tribulation and </a:t>
            </a:r>
            <a:r>
              <a:rPr b="1" u="sng">
                <a:solidFill>
                  <a:srgbClr val="FFFB00"/>
                </a:solidFill>
              </a:rPr>
              <a:t>persecution will come from OUTSIDE the church </a:t>
            </a:r>
            <a:r>
              <a:t>as in Antioch, Ikonium and Lystra, but then he also goes on to say that these imposters will go from bad to worse. Which means the shall come from </a:t>
            </a:r>
            <a:r>
              <a:rPr b="1" u="sng">
                <a:solidFill>
                  <a:srgbClr val="FFFB00"/>
                </a:solidFill>
              </a:rPr>
              <a:t>WITHIN the church as wel</a:t>
            </a:r>
            <a:r>
              <a:t>l. Paul said that people inside the church attacked him, IN 2 COR he defends his </a:t>
            </a:r>
            <a:r>
              <a:rPr b="1" u="sng">
                <a:solidFill>
                  <a:srgbClr val="FFFB00"/>
                </a:solidFill>
              </a:rPr>
              <a:t>apostleship to a church he found</a:t>
            </a:r>
            <a:r>
              <a:t>. Likewise, Jesus was criticized </a:t>
            </a:r>
            <a:r>
              <a:rPr b="1" u="sng">
                <a:solidFill>
                  <a:schemeClr val="accent6"/>
                </a:solidFill>
              </a:rPr>
              <a:t>and killed from religious authorities</a:t>
            </a:r>
            <a:r>
              <a:t>. Likewise, the church will have people </a:t>
            </a:r>
            <a:r>
              <a:rPr b="1" u="sng">
                <a:solidFill>
                  <a:srgbClr val="FFFB00"/>
                </a:solidFill>
              </a:rPr>
              <a:t>that persecute us</a:t>
            </a:r>
            <a:r>
              <a:t>. They are deceiving and being deceived.</a:t>
            </a:r>
          </a:p>
          <a:p>
            <a:pPr>
              <a:defRPr sz="2000"/>
            </a:pPr>
          </a:p>
          <a:p>
            <a:pPr>
              <a:defRPr sz="2000"/>
            </a:pPr>
            <a:r>
              <a:t>Acts14 - through many tribulations, we must enter the kingdom of God. Acts 14:19-20 we see that Paul was stoned, left outside to die. This was Timothy’s hometown Lystra. God revived Paul, </a:t>
            </a:r>
            <a:r>
              <a:rPr b="1" u="sng">
                <a:solidFill>
                  <a:srgbClr val="FFFB00"/>
                </a:solidFill>
              </a:rPr>
              <a:t>and he literally went back inside</a:t>
            </a:r>
            <a:r>
              <a:t>, sharing the gospel. Paul says, Timothy you have seen this. </a:t>
            </a:r>
          </a:p>
          <a:p>
            <a:pP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p>
            <a:pPr>
              <a:defRPr sz="2000"/>
            </a:pPr>
            <a:r>
              <a:t>Acts14 - through many tribulations, we must enter the kingdom of God. Acts 14:19-20 we see that Paul was stoned, left outside to die. This was Timothy’s hometown Lystra. God revived Paul, </a:t>
            </a:r>
            <a:r>
              <a:rPr b="1" u="sng">
                <a:solidFill>
                  <a:srgbClr val="FFFB00"/>
                </a:solidFill>
              </a:rPr>
              <a:t>and he literally went back inside</a:t>
            </a:r>
            <a:r>
              <a:t>, sharing the gospel. Paul says, Timothy you have seen this.</a:t>
            </a:r>
          </a:p>
          <a:p>
            <a:pPr>
              <a:defRPr sz="2000"/>
            </a:pPr>
            <a:r>
              <a:rPr b="1" u="sng">
                <a:solidFill>
                  <a:schemeClr val="accent6"/>
                </a:solidFill>
              </a:rPr>
              <a:t>He knew that God will rescue Him even he he continues.</a:t>
            </a:r>
          </a:p>
          <a:p>
            <a:pPr>
              <a:defRPr sz="2000"/>
            </a:pPr>
            <a:r>
              <a:t>And when God rescues us from persecution</a:t>
            </a:r>
            <a:r>
              <a:rPr b="1" u="sng">
                <a:solidFill>
                  <a:srgbClr val="FFFB00"/>
                </a:solidFill>
              </a:rPr>
              <a:t> it’s not always that you haven’t taken some shots</a:t>
            </a:r>
            <a:r>
              <a:t>,</a:t>
            </a:r>
          </a:p>
          <a:p>
            <a:pPr>
              <a:defRPr sz="2000"/>
            </a:pPr>
            <a:r>
              <a:t> even some</a:t>
            </a:r>
            <a:r>
              <a:rPr b="1" u="sng">
                <a:solidFill>
                  <a:schemeClr val="accent6"/>
                </a:solidFill>
              </a:rPr>
              <a:t> physical pains, but God rescues us</a:t>
            </a:r>
            <a:r>
              <a:t> in a way that we</a:t>
            </a:r>
            <a:r>
              <a:rPr b="1" u="sng">
                <a:solidFill>
                  <a:srgbClr val="FFFB00"/>
                </a:solidFill>
              </a:rPr>
              <a:t> stayed faithful, and we’ve grown</a:t>
            </a:r>
            <a:r>
              <a:t> in the faith.</a:t>
            </a:r>
          </a:p>
          <a:p>
            <a:pPr>
              <a:defRPr sz="2000"/>
            </a:pPr>
            <a:r>
              <a:t> That we </a:t>
            </a:r>
            <a:r>
              <a:rPr b="1" u="sng">
                <a:solidFill>
                  <a:srgbClr val="FFFB00"/>
                </a:solidFill>
              </a:rPr>
              <a:t>continued giving Him glory</a:t>
            </a:r>
            <a:r>
              <a:t> and we remain faithful. </a:t>
            </a:r>
          </a:p>
          <a:p>
            <a:pPr>
              <a:defRPr sz="2000"/>
            </a:pPr>
          </a:p>
          <a:p>
            <a:pPr>
              <a:defRPr sz="2000"/>
            </a:pPr>
            <a:r>
              <a:t>POINT 2 - Have a godly attitude under trials and persecution - </a:t>
            </a:r>
            <a:r>
              <a:rPr b="1" u="sng">
                <a:solidFill>
                  <a:schemeClr val="accent5">
                    <a:lumOff val="11617"/>
                  </a:schemeClr>
                </a:solidFill>
              </a:rPr>
              <a:t>ALWAYS seeking to give God glory</a:t>
            </a:r>
          </a:p>
          <a:p>
            <a:pPr>
              <a:defRPr sz="2000"/>
            </a:pPr>
          </a:p>
          <a:p>
            <a:pPr>
              <a:defRPr sz="2000"/>
            </a:pPr>
            <a:r>
              <a:t>Not only persecution, but the enemy also comes with spiritual attacks. Like we see in Job. </a:t>
            </a:r>
          </a:p>
          <a:p>
            <a:pPr>
              <a:defRPr sz="2000"/>
            </a:pPr>
            <a:r>
              <a:t>“All who desire to live a godly life, will be persecuted.” - Sounds so challenging. </a:t>
            </a:r>
          </a:p>
          <a:p>
            <a:pPr>
              <a:defRPr sz="2000"/>
            </a:pPr>
          </a:p>
          <a:p>
            <a:pPr>
              <a:defRPr sz="2000"/>
            </a:pPr>
            <a:r>
              <a:rPr b="1" u="sng">
                <a:solidFill>
                  <a:srgbClr val="FFFB00"/>
                </a:solidFill>
              </a:rPr>
              <a:t> Why, why all this persecution?</a:t>
            </a:r>
          </a:p>
          <a:p>
            <a:pPr>
              <a:defRPr sz="2000"/>
            </a:pPr>
            <a:r>
              <a:t>The thing is, godly life </a:t>
            </a:r>
            <a:r>
              <a:rPr b="1" u="sng">
                <a:solidFill>
                  <a:schemeClr val="accent6"/>
                </a:solidFill>
              </a:rPr>
              <a:t>exposes the wickedness of others</a:t>
            </a:r>
            <a:r>
              <a:t>. People do </a:t>
            </a:r>
            <a:r>
              <a:rPr b="1" u="sng">
                <a:solidFill>
                  <a:schemeClr val="accent6"/>
                </a:solidFill>
              </a:rPr>
              <a:t>not like to be exposed</a:t>
            </a:r>
            <a:r>
              <a:t>. </a:t>
            </a:r>
          </a:p>
          <a:p>
            <a:pPr>
              <a:defRPr sz="2000"/>
            </a:pPr>
            <a:r>
              <a:rPr b="1" u="sng">
                <a:solidFill>
                  <a:srgbClr val="FFFB00"/>
                </a:solidFill>
              </a:rPr>
              <a:t>Instead of repenting of their ungodliness and turning to Christ</a:t>
            </a:r>
            <a:r>
              <a:t>, they </a:t>
            </a:r>
            <a:r>
              <a:rPr b="1" u="sng">
                <a:solidFill>
                  <a:srgbClr val="FFFB00"/>
                </a:solidFill>
              </a:rPr>
              <a:t>seek to destroy the one</a:t>
            </a:r>
            <a:r>
              <a:t> who has shown them up for </a:t>
            </a:r>
            <a:r>
              <a:rPr b="1" u="sng">
                <a:solidFill>
                  <a:schemeClr val="accent5">
                    <a:lumOff val="11617"/>
                  </a:schemeClr>
                </a:solidFill>
              </a:rPr>
              <a:t>what they really are. It is totally irrational behavior</a:t>
            </a:r>
            <a:r>
              <a:t>, of course, but that is characteristic of fallen man. </a:t>
            </a:r>
          </a:p>
          <a:p>
            <a:pPr>
              <a:defRPr sz="2000"/>
            </a:pPr>
            <a:r>
              <a:t>Its their </a:t>
            </a:r>
            <a:r>
              <a:rPr b="1" u="sng">
                <a:solidFill>
                  <a:schemeClr val="accent6"/>
                </a:solidFill>
              </a:rPr>
              <a:t>defense mechanism to show that they are okay.</a:t>
            </a:r>
            <a:endParaRPr b="1" u="sng">
              <a:solidFill>
                <a:schemeClr val="accent6"/>
              </a:solidFill>
            </a:endParaRPr>
          </a:p>
          <a:p>
            <a:pPr>
              <a:defRPr sz="2000"/>
            </a:pPr>
          </a:p>
          <a:p>
            <a:pPr>
              <a:defRPr sz="2000"/>
            </a:pPr>
          </a:p>
          <a:p>
            <a:pPr>
              <a:defRPr sz="2000"/>
            </a:pPr>
          </a:p>
          <a:p>
            <a:pPr>
              <a:defRPr sz="2000"/>
            </a:pPr>
          </a:p>
          <a:p>
            <a:pPr>
              <a:defRPr sz="2000"/>
            </a:pPr>
          </a:p>
          <a:p>
            <a:pPr>
              <a:defRPr sz="2000"/>
            </a:pPr>
          </a:p>
          <a:p>
            <a:pPr>
              <a:defRPr sz="2000"/>
            </a:pPr>
          </a:p>
          <a:p>
            <a:pPr>
              <a:defRPr sz="2000"/>
            </a:pPr>
          </a:p>
          <a:p>
            <a:pPr>
              <a:defRPr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2000"/>
            </a:pPr>
            <a:r>
              <a:t>Verse 14 </a:t>
            </a:r>
            <a:r>
              <a:rPr b="1" u="sng">
                <a:solidFill>
                  <a:schemeClr val="accent6"/>
                </a:solidFill>
              </a:rPr>
              <a:t>- WHAT you have learned</a:t>
            </a:r>
          </a:p>
          <a:p>
            <a:pPr>
              <a:defRPr sz="2000"/>
            </a:pPr>
          </a:p>
          <a:p>
            <a:pPr>
              <a:defRPr sz="2000"/>
            </a:pPr>
            <a:r>
              <a:t>There’s this story I </a:t>
            </a:r>
            <a:r>
              <a:rPr b="1" u="sng">
                <a:solidFill>
                  <a:srgbClr val="FFFB00"/>
                </a:solidFill>
              </a:rPr>
              <a:t>watched of an Atheist becoming Christian saying</a:t>
            </a:r>
            <a:r>
              <a:t>, if there </a:t>
            </a:r>
            <a:r>
              <a:rPr b="1" u="sng">
                <a:solidFill>
                  <a:srgbClr val="FFFB00"/>
                </a:solidFill>
              </a:rPr>
              <a:t>really is no god</a:t>
            </a:r>
            <a:r>
              <a:t>, if we think of the size of the universe, the </a:t>
            </a:r>
            <a:r>
              <a:rPr b="1" u="sng">
                <a:solidFill>
                  <a:schemeClr val="accent6"/>
                </a:solidFill>
              </a:rPr>
              <a:t>earth are but a spec of dust floating</a:t>
            </a:r>
            <a:r>
              <a:t> somewhere. We are on that dust. </a:t>
            </a:r>
          </a:p>
          <a:p>
            <a:pPr>
              <a:defRPr sz="2000"/>
            </a:pPr>
            <a:r>
              <a:t>What does it matter</a:t>
            </a:r>
            <a:r>
              <a:rPr b="1" u="sng">
                <a:solidFill>
                  <a:schemeClr val="accent6"/>
                </a:solidFill>
              </a:rPr>
              <a:t> if I do good or bad?</a:t>
            </a:r>
            <a:r>
              <a:t> If I kill today and or if I tell someone they look beautiful? What will make the difference. This atheist did kill. Until he encountered Jesus. Decided to turn around his life. </a:t>
            </a:r>
          </a:p>
          <a:p>
            <a:pPr>
              <a:defRPr sz="2000"/>
            </a:pPr>
          </a:p>
          <a:p>
            <a:pPr>
              <a:defRPr sz="2000"/>
            </a:pPr>
            <a:r>
              <a:t>NOW, he is </a:t>
            </a:r>
            <a:r>
              <a:rPr b="1" u="sng">
                <a:solidFill>
                  <a:srgbClr val="FFFB00"/>
                </a:solidFill>
              </a:rPr>
              <a:t>Living with a purpose</a:t>
            </a:r>
            <a:r>
              <a:t>, now</a:t>
            </a:r>
            <a:r>
              <a:rPr b="1" u="sng">
                <a:solidFill>
                  <a:schemeClr val="accent6"/>
                </a:solidFill>
              </a:rPr>
              <a:t> there’s worth in what he’s doing</a:t>
            </a:r>
            <a:r>
              <a:t>, now </a:t>
            </a:r>
            <a:r>
              <a:rPr b="1" u="sng">
                <a:solidFill>
                  <a:srgbClr val="FFFB00"/>
                </a:solidFill>
              </a:rPr>
              <a:t>there’s good in his life.</a:t>
            </a:r>
            <a:r>
              <a:t> </a:t>
            </a:r>
          </a:p>
          <a:p>
            <a:pPr>
              <a:defRPr sz="2000"/>
            </a:pPr>
            <a:r>
              <a:t>We can all agree to this? The main theme of any message, of any biblical teacher should </a:t>
            </a:r>
            <a:r>
              <a:rPr b="1" u="sng">
                <a:solidFill>
                  <a:srgbClr val="FFFB00"/>
                </a:solidFill>
              </a:rPr>
              <a:t>lift Jesus High</a:t>
            </a:r>
            <a:r>
              <a:t>, </a:t>
            </a:r>
          </a:p>
          <a:p>
            <a:pPr>
              <a:defRPr sz="2000"/>
            </a:pPr>
            <a:r>
              <a:t>because </a:t>
            </a:r>
            <a:r>
              <a:rPr b="1" u="sng">
                <a:solidFill>
                  <a:schemeClr val="accent6"/>
                </a:solidFill>
              </a:rPr>
              <a:t>he is the essence of good, we out of ourselves are bad!</a:t>
            </a:r>
            <a:r>
              <a:t> </a:t>
            </a:r>
          </a:p>
          <a:p>
            <a:pPr>
              <a:defRPr sz="2000"/>
            </a:pPr>
            <a:r>
              <a:t>There’s </a:t>
            </a:r>
            <a:r>
              <a:rPr b="1" u="sng">
                <a:solidFill>
                  <a:schemeClr val="accent5">
                    <a:lumOff val="11617"/>
                  </a:schemeClr>
                </a:solidFill>
              </a:rPr>
              <a:t>no good that I can do to earn my salvation.</a:t>
            </a:r>
            <a:endParaRPr b="1" u="sng">
              <a:solidFill>
                <a:schemeClr val="accent5">
                  <a:lumOff val="11617"/>
                </a:schemeClr>
              </a:solidFill>
            </a:endParaRPr>
          </a:p>
          <a:p>
            <a:pPr>
              <a:defRPr sz="2000"/>
            </a:pPr>
          </a:p>
          <a:p>
            <a:pPr>
              <a:defRPr sz="2000"/>
            </a:pPr>
            <a:r>
              <a:t>Therefore WHAT we have learned s</a:t>
            </a:r>
            <a:r>
              <a:rPr b="1" u="sng">
                <a:solidFill>
                  <a:srgbClr val="FFFB00"/>
                </a:solidFill>
              </a:rPr>
              <a:t>hould always focus and glorify Jesus</a:t>
            </a:r>
            <a:r>
              <a:t>. Why is it important?</a:t>
            </a:r>
          </a:p>
          <a:p>
            <a:pPr>
              <a:defRPr sz="2000"/>
            </a:pPr>
          </a:p>
          <a:p>
            <a:pPr>
              <a:defRPr sz="2000"/>
            </a:pPr>
          </a:p>
          <a:p>
            <a:pPr>
              <a:defRPr sz="20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defRPr sz="2000"/>
            </a:pPr>
            <a:r>
              <a:t>Verse 14 - </a:t>
            </a:r>
            <a:r>
              <a:rPr b="1" u="sng">
                <a:solidFill>
                  <a:srgbClr val="FFFB00"/>
                </a:solidFill>
              </a:rPr>
              <a:t>POINT 2 -</a:t>
            </a:r>
            <a:r>
              <a:t> </a:t>
            </a:r>
            <a:r>
              <a:rPr b="1" u="sng">
                <a:solidFill>
                  <a:schemeClr val="accent5">
                    <a:lumOff val="11617"/>
                  </a:schemeClr>
                </a:solidFill>
              </a:rPr>
              <a:t>We need to learn how to follow godly teaching and godly people</a:t>
            </a:r>
            <a:endParaRPr b="1" u="sng">
              <a:solidFill>
                <a:schemeClr val="accent5">
                  <a:lumOff val="11617"/>
                </a:schemeClr>
              </a:solidFill>
            </a:endParaRPr>
          </a:p>
          <a:p>
            <a:pPr>
              <a:defRPr sz="2000"/>
            </a:pPr>
            <a:r>
              <a:t>The what is the teaching and the WHOM is the people. </a:t>
            </a:r>
          </a:p>
          <a:p>
            <a:pPr>
              <a:defRPr sz="2000"/>
            </a:pPr>
            <a:r>
              <a:t>Now that we know the WHAT, How will we know who to follow? </a:t>
            </a:r>
            <a:r>
              <a:rPr b="1" u="sng">
                <a:solidFill>
                  <a:srgbClr val="FFFB00"/>
                </a:solidFill>
              </a:rPr>
              <a:t>WHOM you have learned it?</a:t>
            </a:r>
            <a:endParaRPr b="1" u="sng">
              <a:solidFill>
                <a:srgbClr val="FFFB00"/>
              </a:solidFill>
            </a:endParaRPr>
          </a:p>
          <a:p>
            <a:pPr>
              <a:defRPr sz="2000"/>
            </a:pPr>
          </a:p>
          <a:p>
            <a:pPr>
              <a:defRPr sz="2000"/>
            </a:pPr>
            <a:r>
              <a:t>If Paul says this to Timothy </a:t>
            </a:r>
            <a:r>
              <a:rPr b="1" u="sng">
                <a:solidFill>
                  <a:srgbClr val="FFFB00"/>
                </a:solidFill>
              </a:rPr>
              <a:t>he is referring to the faithful people, Timothy </a:t>
            </a:r>
            <a:r>
              <a:t>has learned the </a:t>
            </a:r>
            <a:r>
              <a:rPr b="1" u="sng">
                <a:solidFill>
                  <a:schemeClr val="accent6"/>
                </a:solidFill>
              </a:rPr>
              <a:t>correct doctrine</a:t>
            </a:r>
            <a:r>
              <a:t>, most probably referring to his</a:t>
            </a:r>
            <a:r>
              <a:rPr b="1" u="sng">
                <a:solidFill>
                  <a:schemeClr val="accent6"/>
                </a:solidFill>
              </a:rPr>
              <a:t> grandmother and mother he</a:t>
            </a:r>
            <a:r>
              <a:t> has previously referred to but also referring to Paul, himself. </a:t>
            </a:r>
          </a:p>
          <a:p>
            <a:pPr>
              <a:defRPr sz="2000"/>
            </a:pPr>
            <a:r>
              <a:t>The question we need to ask: </a:t>
            </a:r>
          </a:p>
          <a:p>
            <a:pPr marL="267368" indent="-267368">
              <a:buSzPct val="100000"/>
              <a:buAutoNum type="arabicPeriod" startAt="1"/>
              <a:defRPr sz="2000"/>
            </a:pPr>
            <a:r>
              <a:rPr b="1" u="sng">
                <a:solidFill>
                  <a:schemeClr val="accent5">
                    <a:lumOff val="11617"/>
                  </a:schemeClr>
                </a:solidFill>
              </a:rPr>
              <a:t>Who are you learning from?</a:t>
            </a:r>
            <a:endParaRPr b="1" u="sng">
              <a:solidFill>
                <a:schemeClr val="accent5">
                  <a:lumOff val="11617"/>
                </a:schemeClr>
              </a:solidFill>
            </a:endParaRPr>
          </a:p>
          <a:p>
            <a:pPr marL="267368" indent="-267368">
              <a:buSzPct val="100000"/>
              <a:buAutoNum type="arabicPeriod" startAt="1"/>
              <a:defRPr sz="2000"/>
            </a:pPr>
            <a:r>
              <a:rPr b="1" u="sng">
                <a:solidFill>
                  <a:schemeClr val="accent5">
                    <a:lumOff val="11617"/>
                  </a:schemeClr>
                </a:solidFill>
              </a:rPr>
              <a:t>Who are you teaching?</a:t>
            </a:r>
            <a:endParaRPr b="1" u="sng">
              <a:solidFill>
                <a:schemeClr val="accent5">
                  <a:lumOff val="11617"/>
                </a:schemeClr>
              </a:solidFill>
            </a:endParaRPr>
          </a:p>
          <a:p>
            <a:pPr>
              <a:defRPr sz="2000"/>
            </a:pPr>
            <a:endParaRPr b="1" u="sng">
              <a:solidFill>
                <a:schemeClr val="accent5">
                  <a:lumOff val="11617"/>
                </a:schemeClr>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defRPr sz="2000"/>
            </a:pPr>
            <a:r>
              <a:rPr b="1" u="sng">
                <a:solidFill>
                  <a:srgbClr val="FFFB00"/>
                </a:solidFill>
              </a:rPr>
              <a:t>How do you determine faithful people to learn</a:t>
            </a:r>
            <a:r>
              <a:t> from?</a:t>
            </a:r>
          </a:p>
          <a:p>
            <a:pPr marL="267368" indent="-267368">
              <a:buSzPct val="100000"/>
              <a:buAutoNum type="arabicPeriod" startAt="1"/>
              <a:defRPr sz="2000"/>
            </a:pPr>
            <a:r>
              <a:t>We need to follow them closely. We saw Tim and Paul having this very close relationship. And to follow them closely they need to be transparent, about their weaknesses and their strengths. They need to set an example to you in terms of their transparency and humility.</a:t>
            </a:r>
          </a:p>
          <a:p>
            <a:pPr marL="267368" indent="-267368">
              <a:buSzPct val="100000"/>
              <a:buAutoNum type="arabicPeriod" startAt="1"/>
              <a:defRPr sz="2000"/>
            </a:pPr>
            <a:r>
              <a:t>We mean these godly people knows that God receives all the glory. When we say teach correctly we mean lifting Jesus up high. Showing to the work on the cross teaching in humility.</a:t>
            </a:r>
          </a:p>
          <a:p>
            <a:pPr marL="267368" indent="-267368">
              <a:buSzPct val="100000"/>
              <a:buAutoNum type="arabicPeriod" startAt="1"/>
              <a:defRPr sz="2000"/>
            </a:pPr>
            <a:r>
              <a:t>Their lives should be a representation of living a life unto God. Be careful though, they are also people, they are also sinful, we don’t expect perfection fom anyone. But we can see that they love Jesus and their lives are lived upon the glory of God. </a:t>
            </a:r>
          </a:p>
          <a:p>
            <a:pPr marL="267368" indent="-267368">
              <a:buSzPct val="100000"/>
              <a:buAutoNum type="arabicPeriod" startAt="1"/>
              <a:defRPr sz="2000"/>
            </a:pPr>
            <a:r>
              <a:t>They bear the fruit of the spirit, which is love, joy, peace, patience, kindness, goodness, faithfulness, gentleness, and self-control. </a:t>
            </a:r>
          </a:p>
          <a:p>
            <a:pPr marL="267368" indent="-267368">
              <a:buSzPct val="100000"/>
              <a:buAutoNum type="arabicPeriod" startAt="1"/>
              <a:defRPr sz="2000"/>
            </a:pPr>
            <a:r>
              <a:t>The show a positive attitude towards challenges in life, they are positive seeing that God is in control. Always busy teaching us things and growing through the process.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sz="2000"/>
            </a:pPr>
            <a:r>
              <a:t>2. En dat wat ek weet reg is en dat ek sal </a:t>
            </a:r>
            <a:r>
              <a:rPr b="1" u="sng">
                <a:solidFill>
                  <a:srgbClr val="FFFB00"/>
                </a:solidFill>
              </a:rPr>
              <a:t>aanhou om dit te toets.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3:10-14</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Standing Firm in the Faith</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2" y="-9525"/>
            <a:ext cx="12192002" cy="6867525"/>
            <a:chOff x="0" y="0"/>
            <a:chExt cx="12192001"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44198"/>
            <a:ext cx="11357569"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10 </a:t>
            </a:r>
            <a:r>
              <a:t>You, however, have followed my teaching, my conduct, my aim in life, my faith, my patience, my love, my steadfastness, </a:t>
            </a:r>
            <a:r>
              <a:rPr b="1"/>
              <a:t>11 </a:t>
            </a:r>
            <a:r>
              <a:t>my persecutions and sufferings that happened to me at Antioch, at Iconium, and at Lystra—which persecutions I endured; yet from them all the Lord rescued me. </a:t>
            </a:r>
            <a:r>
              <a:rPr b="1"/>
              <a:t>12 </a:t>
            </a:r>
            <a:r>
              <a:t>Indeed, all who desire to live a godly life in Christ Jesus will be persecuted, </a:t>
            </a:r>
          </a:p>
        </p:txBody>
      </p:sp>
      <p:sp>
        <p:nvSpPr>
          <p:cNvPr id="32"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002796"/>
            <a:ext cx="11098440" cy="3202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13 </a:t>
            </a:r>
            <a:r>
              <a:t>while evil people and impostors will go on from bad to worse, deceiving and being deceived. </a:t>
            </a:r>
            <a:r>
              <a:rPr b="1"/>
              <a:t>14 </a:t>
            </a:r>
            <a:r>
              <a:t>But as for you, continue in what you have learned and have firmly believed, knowing from whom</a:t>
            </a:r>
            <a:r>
              <a:rPr>
                <a:uFill>
                  <a:solidFill>
                    <a:srgbClr val="4A4A4A"/>
                  </a:solidFill>
                </a:uFill>
              </a:rPr>
              <a:t> you learned it.</a:t>
            </a:r>
          </a:p>
        </p:txBody>
      </p:sp>
      <p:sp>
        <p:nvSpPr>
          <p:cNvPr id="40" name="1 Tim 1:3-7"/>
          <p:cNvSpPr txBox="1"/>
          <p:nvPr/>
        </p:nvSpPr>
        <p:spPr>
          <a:xfrm>
            <a:off x="622472" y="21701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4" name="Group"/>
          <p:cNvGrpSpPr/>
          <p:nvPr/>
        </p:nvGrpSpPr>
        <p:grpSpPr>
          <a:xfrm>
            <a:off x="-2" y="-9525"/>
            <a:ext cx="12192002" cy="6867525"/>
            <a:chOff x="0" y="0"/>
            <a:chExt cx="12192001" cy="6867525"/>
          </a:xfrm>
        </p:grpSpPr>
        <p:pic>
          <p:nvPicPr>
            <p:cNvPr id="4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25663"/>
            <a:ext cx="11098440" cy="5692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10 </a:t>
            </a:r>
            <a:r>
              <a:t>You, however, have followed my teaching, my conduct, my aim in life, my faith, my patience, my love, my steadfastness, </a:t>
            </a:r>
            <a:r>
              <a:rPr b="1" u="sng"/>
              <a:t>11 my persecutions and sufferings that happened to me at Antioch, at Iconium, and at Lystra—which persecutions I endured; yet from them all the Lord rescued me. 12 Indeed, all who desire to live a godly life in Christ Jesus will be persecuted, </a:t>
            </a:r>
          </a:p>
        </p:txBody>
      </p:sp>
      <p:sp>
        <p:nvSpPr>
          <p:cNvPr id="46"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Group"/>
          <p:cNvGrpSpPr/>
          <p:nvPr/>
        </p:nvGrpSpPr>
        <p:grpSpPr>
          <a:xfrm>
            <a:off x="-2" y="-9525"/>
            <a:ext cx="12192002" cy="6867525"/>
            <a:chOff x="0" y="0"/>
            <a:chExt cx="12192001" cy="6867525"/>
          </a:xfrm>
        </p:grpSpPr>
        <p:pic>
          <p:nvPicPr>
            <p:cNvPr id="5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3"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Standing firm in the faith</a:t>
            </a:r>
          </a:p>
        </p:txBody>
      </p:sp>
      <p:sp>
        <p:nvSpPr>
          <p:cNvPr id="5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4894537"/>
            <a:ext cx="11098440" cy="176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700">
                <a:solidFill>
                  <a:srgbClr val="FFFFFF"/>
                </a:solidFill>
                <a:latin typeface="Trade Gothic LT Std"/>
                <a:ea typeface="Trade Gothic LT Std"/>
                <a:cs typeface="Trade Gothic LT Std"/>
                <a:sym typeface="Trade Gothic LT Std"/>
              </a:defRPr>
            </a:pPr>
            <a:r>
              <a:t>which persecutions I endured; yet from them all the Lord rescued me. </a:t>
            </a:r>
            <a:r>
              <a:rPr b="1"/>
              <a:t>12 </a:t>
            </a:r>
            <a:r>
              <a:t>Indeed, all who desire to live a godly life in Christ Jesus will be persecuted,</a:t>
            </a:r>
          </a:p>
        </p:txBody>
      </p:sp>
      <p:sp>
        <p:nvSpPr>
          <p:cNvPr id="55" name="1 Tim 1:3-7"/>
          <p:cNvSpPr txBox="1"/>
          <p:nvPr/>
        </p:nvSpPr>
        <p:spPr>
          <a:xfrm>
            <a:off x="570307" y="4220173"/>
            <a:ext cx="7180899"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3:11-12</a:t>
            </a:r>
          </a:p>
        </p:txBody>
      </p:sp>
      <p:sp>
        <p:nvSpPr>
          <p:cNvPr id="5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15442" y="1447907"/>
            <a:ext cx="10281971" cy="125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lvl1pPr>
          </a:lstStyle>
          <a:p>
            <a:pPr/>
            <a:r>
              <a:t>Have a godly attitude under trials and persecution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2" y="-9525"/>
            <a:ext cx="12192002" cy="6867525"/>
            <a:chOff x="0" y="0"/>
            <a:chExt cx="12192001" cy="6867525"/>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002796"/>
            <a:ext cx="11098440" cy="3202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13 </a:t>
            </a:r>
            <a:r>
              <a:t>while evil people and impostors will go on from bad to worse, deceiving and being deceived. </a:t>
            </a:r>
            <a:r>
              <a:rPr b="1"/>
              <a:t>14 </a:t>
            </a:r>
            <a:r>
              <a:t>But as for you, continue in what you have learned and have firmly believed, knowing from whom</a:t>
            </a:r>
            <a:r>
              <a:rPr>
                <a:uFill>
                  <a:solidFill>
                    <a:srgbClr val="4A4A4A"/>
                  </a:solidFill>
                </a:uFill>
              </a:rPr>
              <a:t> you learned it.</a:t>
            </a:r>
          </a:p>
        </p:txBody>
      </p:sp>
      <p:sp>
        <p:nvSpPr>
          <p:cNvPr id="64" name="1 Tim 1:3-7"/>
          <p:cNvSpPr txBox="1"/>
          <p:nvPr/>
        </p:nvSpPr>
        <p:spPr>
          <a:xfrm>
            <a:off x="622472" y="21701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2" y="-9525"/>
            <a:ext cx="12192002" cy="6867525"/>
            <a:chOff x="0" y="0"/>
            <a:chExt cx="12192001"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1"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Standing firm in the faith</a:t>
            </a:r>
          </a:p>
        </p:txBody>
      </p:sp>
      <p:sp>
        <p:nvSpPr>
          <p:cNvPr id="7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4894537"/>
            <a:ext cx="11098440"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000">
                <a:solidFill>
                  <a:srgbClr val="FFFFFF"/>
                </a:solidFill>
                <a:latin typeface="Trade Gothic LT Std"/>
                <a:ea typeface="Trade Gothic LT Std"/>
                <a:cs typeface="Trade Gothic LT Std"/>
                <a:sym typeface="Trade Gothic LT Std"/>
              </a:defRPr>
            </a:pPr>
            <a:r>
              <a:rPr b="1"/>
              <a:t>13 </a:t>
            </a:r>
            <a:r>
              <a:t>while evil people and impostors will go on from bad to worse, deceiving and being deceived. </a:t>
            </a:r>
            <a:r>
              <a:rPr b="1"/>
              <a:t>14 </a:t>
            </a:r>
            <a:r>
              <a:t>But as for you, continue in what you have learned and have firmly believed, knowing from whom</a:t>
            </a:r>
            <a:r>
              <a:rPr>
                <a:uFill>
                  <a:solidFill>
                    <a:srgbClr val="4A4A4A"/>
                  </a:solidFill>
                </a:uFill>
              </a:rPr>
              <a:t> you learned it.</a:t>
            </a:r>
          </a:p>
        </p:txBody>
      </p:sp>
      <p:sp>
        <p:nvSpPr>
          <p:cNvPr id="73" name="1 Tim 1:3-7"/>
          <p:cNvSpPr txBox="1"/>
          <p:nvPr/>
        </p:nvSpPr>
        <p:spPr>
          <a:xfrm>
            <a:off x="570307" y="4220173"/>
            <a:ext cx="7180899"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3:13-14</a:t>
            </a:r>
          </a:p>
        </p:txBody>
      </p:sp>
      <p:sp>
        <p:nvSpPr>
          <p:cNvPr id="74"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15442" y="1447907"/>
            <a:ext cx="10281971" cy="242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pPr>
            <a:r>
              <a:t>Have a godly attitude under trials and persecution</a:t>
            </a:r>
          </a:p>
          <a:p>
            <a:pPr marL="508000" indent="-508000">
              <a:buSzPct val="100000"/>
              <a:buAutoNum type="arabicPeriod" startAt="1"/>
              <a:defRPr sz="3800">
                <a:solidFill>
                  <a:srgbClr val="FFFFFF"/>
                </a:solidFill>
                <a:latin typeface="Trade Gothic LT Std"/>
                <a:ea typeface="Trade Gothic LT Std"/>
                <a:cs typeface="Trade Gothic LT Std"/>
                <a:sym typeface="Trade Gothic LT Std"/>
              </a:defRPr>
            </a:pPr>
            <a:r>
              <a:t>We need to learn how to follow godly teaching and godly people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0" name="Group"/>
          <p:cNvGrpSpPr/>
          <p:nvPr/>
        </p:nvGrpSpPr>
        <p:grpSpPr>
          <a:xfrm>
            <a:off x="-2" y="-9525"/>
            <a:ext cx="12192002" cy="6867525"/>
            <a:chOff x="0" y="0"/>
            <a:chExt cx="12192001" cy="6867525"/>
          </a:xfrm>
        </p:grpSpPr>
        <p:pic>
          <p:nvPicPr>
            <p:cNvPr id="7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30091" y="391404"/>
            <a:ext cx="10578533"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100">
                <a:solidFill>
                  <a:srgbClr val="FFFFFF"/>
                </a:solidFill>
                <a:latin typeface="Trade Gothic LT Std"/>
                <a:ea typeface="Trade Gothic LT Std"/>
                <a:cs typeface="Trade Gothic LT Std"/>
                <a:sym typeface="Trade Gothic LT Std"/>
              </a:defRPr>
            </a:lvl1pPr>
          </a:lstStyle>
          <a:p>
            <a:pPr/>
            <a:r>
              <a:t>How can I identify the Godly people I should follow?</a:t>
            </a:r>
          </a:p>
        </p:txBody>
      </p:sp>
      <p:sp>
        <p:nvSpPr>
          <p:cNvPr id="8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33977" y="1859281"/>
            <a:ext cx="11665372" cy="3012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buSzPct val="100000"/>
              <a:buChar char="•"/>
              <a:defRPr sz="3800">
                <a:solidFill>
                  <a:srgbClr val="FFFFFF"/>
                </a:solidFill>
                <a:latin typeface="Trade Gothic LT Std"/>
                <a:ea typeface="Trade Gothic LT Std"/>
                <a:cs typeface="Trade Gothic LT Std"/>
                <a:sym typeface="Trade Gothic LT Std"/>
              </a:defRPr>
            </a:pPr>
            <a:r>
              <a:t> They need to be transparent (sharing good and bad)</a:t>
            </a:r>
          </a:p>
          <a:p>
            <a:pPr marL="228600" indent="-228600">
              <a:buSzPct val="100000"/>
              <a:buChar char="•"/>
              <a:defRPr sz="3800">
                <a:solidFill>
                  <a:srgbClr val="FFFFFF"/>
                </a:solidFill>
                <a:latin typeface="Trade Gothic LT Std"/>
                <a:ea typeface="Trade Gothic LT Std"/>
                <a:cs typeface="Trade Gothic LT Std"/>
                <a:sym typeface="Trade Gothic LT Std"/>
              </a:defRPr>
            </a:pPr>
            <a:r>
              <a:t> They teach God’s word correctly</a:t>
            </a:r>
          </a:p>
          <a:p>
            <a:pPr marL="228600" indent="-228600">
              <a:buSzPct val="100000"/>
              <a:buChar char="•"/>
              <a:defRPr sz="3800">
                <a:solidFill>
                  <a:srgbClr val="FFFFFF"/>
                </a:solidFill>
                <a:latin typeface="Trade Gothic LT Std"/>
                <a:ea typeface="Trade Gothic LT Std"/>
                <a:cs typeface="Trade Gothic LT Std"/>
                <a:sym typeface="Trade Gothic LT Std"/>
              </a:defRPr>
            </a:pPr>
            <a:r>
              <a:t> They practice what they preach</a:t>
            </a:r>
          </a:p>
          <a:p>
            <a:pPr marL="228600" indent="-228600">
              <a:buSzPct val="100000"/>
              <a:buChar char="•"/>
              <a:defRPr sz="3800">
                <a:solidFill>
                  <a:srgbClr val="FFFFFF"/>
                </a:solidFill>
                <a:latin typeface="Trade Gothic LT Std"/>
                <a:ea typeface="Trade Gothic LT Std"/>
                <a:cs typeface="Trade Gothic LT Std"/>
                <a:sym typeface="Trade Gothic LT Std"/>
              </a:defRPr>
            </a:pPr>
            <a:r>
              <a:t> They bear the fruit of the Spirit</a:t>
            </a:r>
          </a:p>
          <a:p>
            <a:pPr marL="228600" indent="-228600">
              <a:buSzPct val="100000"/>
              <a:buChar char="•"/>
              <a:defRPr sz="3800">
                <a:solidFill>
                  <a:srgbClr val="FFFFFF"/>
                </a:solidFill>
                <a:latin typeface="Trade Gothic LT Std"/>
                <a:ea typeface="Trade Gothic LT Std"/>
                <a:cs typeface="Trade Gothic LT Std"/>
                <a:sym typeface="Trade Gothic LT Std"/>
              </a:defRPr>
            </a:pPr>
            <a:r>
              <a:t> They willingly accept suffering for Christ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8" y="-16253"/>
            <a:ext cx="12305937" cy="7476533"/>
            <a:chOff x="0" y="0"/>
            <a:chExt cx="12305936" cy="7476532"/>
          </a:xfrm>
        </p:grpSpPr>
        <p:pic>
          <p:nvPicPr>
            <p:cNvPr id="8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8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89"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90" name="Is your goal to love God and people more?…"/>
          <p:cNvSpPr txBox="1"/>
          <p:nvPr/>
        </p:nvSpPr>
        <p:spPr>
          <a:xfrm>
            <a:off x="882131" y="1429753"/>
            <a:ext cx="10427737" cy="374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Pray for a willingness and God’s guidance to teach us how to keep a godly attitude during trials and persecution</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Pray for God’s guidance when it comes to listening to teachers and who’s example to follow</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