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hyperlink" Target="https://ref.ly/logosres/esv?ref=BibleESV.2Ti2.15&amp;off=3&amp;ctx=ins+the+hearers.+15%C2%A0~Do+your+best+to+pres"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4-19"/>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2:14-19</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resent yourself to God as one approved…"/>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Present yourself to God as one approved</a:t>
              </a:r>
            </a:p>
            <a:p>
              <a:pPr defTabSz="457200">
                <a:defRPr sz="1200">
                  <a:latin typeface="Calibri"/>
                  <a:ea typeface="Calibri"/>
                  <a:cs typeface="Calibri"/>
                  <a:sym typeface="Calibri"/>
                </a:defRPr>
              </a:pPr>
              <a:r>
                <a:t> </a:t>
              </a:r>
              <a:r>
                <a:rPr i="1" u="sng">
                  <a:solidFill>
                    <a:srgbClr val="0433FF"/>
                  </a:solidFill>
                  <a:hlinkClick r:id="rId4" invalidUrl="" action="" tgtFrame="" tooltip="" history="1" highlightClick="0" endSnd="0"/>
                </a:rPr>
                <a:t>The Holy Bible: English Standard Version</a:t>
              </a:r>
              <a:r>
                <a:t> (Wheaton, IL: Crossway Bibles, 2016), 2 Ti 2:15.</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7" name="Image Gallery"/>
          <p:cNvGrpSpPr/>
          <p:nvPr/>
        </p:nvGrpSpPr>
        <p:grpSpPr>
          <a:xfrm>
            <a:off x="-56967" y="-17166"/>
            <a:ext cx="12305934" cy="7489232"/>
            <a:chOff x="0" y="0"/>
            <a:chExt cx="12305933" cy="7489231"/>
          </a:xfrm>
        </p:grpSpPr>
        <p:pic>
          <p:nvPicPr>
            <p:cNvPr id="7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Are you engaging in meaningless quarrels and irreverent babble?</a:t>
            </a:r>
          </a:p>
          <a:p>
            <a:pPr marL="561473" indent="-561473" defTabSz="2239961">
              <a:buSzPct val="100000"/>
              <a:buAutoNum type="arabicPeriod" startAt="1"/>
              <a:defRPr sz="4200">
                <a:solidFill>
                  <a:srgbClr val="FFFFFF"/>
                </a:solidFill>
                <a:latin typeface="+mj-lt"/>
                <a:ea typeface="+mj-ea"/>
                <a:cs typeface="+mj-cs"/>
                <a:sym typeface="Arial"/>
              </a:defRPr>
            </a:pPr>
            <a:r>
              <a:t>Are you doing your best to present yourself to God as one approved, rightly handeling to word of Truth? </a:t>
            </a:r>
          </a:p>
        </p:txBody>
      </p:sp>
      <p:sp>
        <p:nvSpPr>
          <p:cNvPr id="79" name="Present yourself to God as one approved"/>
          <p:cNvSpPr txBox="1"/>
          <p:nvPr/>
        </p:nvSpPr>
        <p:spPr>
          <a:xfrm>
            <a:off x="502664" y="335246"/>
            <a:ext cx="11186672"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Present yourself to God as one approved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4-1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8496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14 </a:t>
            </a:r>
            <a:r>
              <a:t>Remind them of these things, and charge them before God not to quarrel about words, which does no good, but only ruins the hearers. </a:t>
            </a:r>
            <a:r>
              <a:rPr b="1" baseline="31999"/>
              <a:t>15 </a:t>
            </a:r>
            <a:r>
              <a:t>Do your best to present yourself to God as one approved, a worker who has no need to be ashamed, rightly handling the word of truth.</a:t>
            </a:r>
            <a:r>
              <a:rPr b="1" baseline="31999"/>
              <a:t>16 </a:t>
            </a:r>
            <a:r>
              <a:t>But avoid irreverent babble, for it will lead people into more and more ungodliness,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4-19 (ESV)"/>
          <p:cNvSpPr txBox="1"/>
          <p:nvPr/>
        </p:nvSpPr>
        <p:spPr>
          <a:xfrm>
            <a:off x="451821" y="36124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8496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17 </a:t>
            </a:r>
            <a:r>
              <a:t>and their talk will spread like gangrene. Among them are Hymenaeus and Philetus, </a:t>
            </a:r>
            <a:r>
              <a:rPr b="1" baseline="31999"/>
              <a:t>18 </a:t>
            </a:r>
            <a:r>
              <a:t>who have swerved from the truth, saying that the resurrection has already happened. They are upsetting the faith of some. </a:t>
            </a:r>
            <a:r>
              <a:rPr b="1" baseline="31999"/>
              <a:t>19 </a:t>
            </a:r>
            <a:r>
              <a:t>But God’s firm foundation stands, bearing this seal: “The Lord knows those who are his,” and, “Let everyone who names the name of the Lord depart from iniquity.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43" name="Image Gallery"/>
          <p:cNvGrpSpPr/>
          <p:nvPr/>
        </p:nvGrpSpPr>
        <p:grpSpPr>
          <a:xfrm>
            <a:off x="3750" y="11612"/>
            <a:ext cx="12184500" cy="7458076"/>
            <a:chOff x="0" y="0"/>
            <a:chExt cx="12184498" cy="7458075"/>
          </a:xfrm>
        </p:grpSpPr>
        <p:pic>
          <p:nvPicPr>
            <p:cNvPr id="41" name="wolves in sheeps clothing.jpg" descr="wolves in sheeps clothing.jpg"/>
            <p:cNvPicPr>
              <a:picLocks noChangeAspect="1"/>
            </p:cNvPicPr>
            <p:nvPr/>
          </p:nvPicPr>
          <p:blipFill>
            <a:blip r:embed="rId3">
              <a:extLst/>
            </a:blip>
            <a:srcRect l="5603" t="0" r="5603" b="0"/>
            <a:stretch>
              <a:fillRect/>
            </a:stretch>
          </p:blipFill>
          <p:spPr>
            <a:xfrm>
              <a:off x="0" y="0"/>
              <a:ext cx="12184499" cy="6861176"/>
            </a:xfrm>
            <a:prstGeom prst="rect">
              <a:avLst/>
            </a:prstGeom>
            <a:ln w="12700" cap="flat">
              <a:noFill/>
              <a:miter lim="400000"/>
            </a:ln>
            <a:effectLst/>
          </p:spPr>
        </p:pic>
        <p:sp>
          <p:nvSpPr>
            <p:cNvPr id="42" name="Caption"/>
            <p:cNvSpPr/>
            <p:nvPr/>
          </p:nvSpPr>
          <p:spPr>
            <a:xfrm>
              <a:off x="0" y="6937375"/>
              <a:ext cx="12184499"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7" name="Image Gallery"/>
          <p:cNvGrpSpPr/>
          <p:nvPr/>
        </p:nvGrpSpPr>
        <p:grpSpPr>
          <a:xfrm>
            <a:off x="-56967" y="-17166"/>
            <a:ext cx="12305934" cy="7489232"/>
            <a:chOff x="0" y="0"/>
            <a:chExt cx="12305933" cy="7489231"/>
          </a:xfrm>
        </p:grpSpPr>
        <p:pic>
          <p:nvPicPr>
            <p:cNvPr id="4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8" name="2 Tim 2:14(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2:14(ESV)</a:t>
            </a:r>
          </a:p>
        </p:txBody>
      </p:sp>
      <p:sp>
        <p:nvSpPr>
          <p:cNvPr id="49"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18651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14 </a:t>
            </a:r>
            <a:r>
              <a:rPr b="1" u="sng"/>
              <a:t>Remind them of these things</a:t>
            </a:r>
            <a:r>
              <a:t>, </a:t>
            </a:r>
            <a:r>
              <a:rPr b="1" u="sng"/>
              <a:t>and</a:t>
            </a:r>
            <a:r>
              <a:t> charge them before God </a:t>
            </a:r>
            <a:r>
              <a:rPr b="1" u="sng"/>
              <a:t>not to quarrel about words</a:t>
            </a:r>
            <a:r>
              <a:t>, which </a:t>
            </a:r>
            <a:r>
              <a:rPr b="1" u="sng"/>
              <a:t>does no good</a:t>
            </a:r>
            <a:r>
              <a:t>, but only </a:t>
            </a:r>
            <a:r>
              <a:rPr b="1" u="sng"/>
              <a:t>ruins the hearers</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 name="Image Gallery"/>
          <p:cNvGrpSpPr/>
          <p:nvPr/>
        </p:nvGrpSpPr>
        <p:grpSpPr>
          <a:xfrm>
            <a:off x="-56967" y="-17166"/>
            <a:ext cx="12305934" cy="7489232"/>
            <a:chOff x="0" y="0"/>
            <a:chExt cx="12305933" cy="7489231"/>
          </a:xfrm>
        </p:grpSpPr>
        <p:pic>
          <p:nvPicPr>
            <p:cNvPr id="5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Avoid getting distracted from focusing on the Truth.</a:t>
            </a:r>
          </a:p>
        </p:txBody>
      </p:sp>
      <p:sp>
        <p:nvSpPr>
          <p:cNvPr id="55" name="Present yourself to God as one approved"/>
          <p:cNvSpPr txBox="1"/>
          <p:nvPr/>
        </p:nvSpPr>
        <p:spPr>
          <a:xfrm>
            <a:off x="502664" y="335246"/>
            <a:ext cx="11186672"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Present yourself to God as one approved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9" name="Image Gallery"/>
          <p:cNvGrpSpPr/>
          <p:nvPr/>
        </p:nvGrpSpPr>
        <p:grpSpPr>
          <a:xfrm>
            <a:off x="-56967" y="-17166"/>
            <a:ext cx="12305934" cy="7489232"/>
            <a:chOff x="0" y="0"/>
            <a:chExt cx="12305933" cy="7489231"/>
          </a:xfrm>
        </p:grpSpPr>
        <p:pic>
          <p:nvPicPr>
            <p:cNvPr id="57"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8"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0" name="2 Tim 2:15-1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2:15-16 (ESV)</a:t>
            </a:r>
          </a:p>
        </p:txBody>
      </p:sp>
      <p:sp>
        <p:nvSpPr>
          <p:cNvPr id="61"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0589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15 </a:t>
            </a:r>
            <a:r>
              <a:rPr b="1" u="sng"/>
              <a:t>Do your best to present yourself to God as one approved</a:t>
            </a:r>
            <a:r>
              <a:t>, a worker who has no need to be ashamed, </a:t>
            </a:r>
            <a:r>
              <a:rPr b="1" u="sng"/>
              <a:t>rightly handling the word of truth</a:t>
            </a:r>
            <a:r>
              <a:t>.</a:t>
            </a:r>
            <a:r>
              <a:rPr b="1" baseline="31999"/>
              <a:t>16 </a:t>
            </a:r>
            <a:r>
              <a:t>But </a:t>
            </a:r>
            <a:r>
              <a:rPr b="1" u="sng"/>
              <a:t>avoid irreverent babble</a:t>
            </a:r>
            <a:r>
              <a:t>, for it will lead people into </a:t>
            </a:r>
            <a:r>
              <a:rPr b="1" u="sng"/>
              <a:t>more and more ungodliness</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5" name="Image Gallery"/>
          <p:cNvGrpSpPr/>
          <p:nvPr/>
        </p:nvGrpSpPr>
        <p:grpSpPr>
          <a:xfrm>
            <a:off x="-56967" y="-17166"/>
            <a:ext cx="12305934" cy="7489232"/>
            <a:chOff x="0" y="0"/>
            <a:chExt cx="12305933" cy="7489231"/>
          </a:xfrm>
        </p:grpSpPr>
        <p:pic>
          <p:nvPicPr>
            <p:cNvPr id="63"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4"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Avoid getting distracted from focusing on the Truth.</a:t>
            </a:r>
          </a:p>
          <a:p>
            <a:pPr marL="561473" indent="-561473" defTabSz="2239961">
              <a:buSzPct val="100000"/>
              <a:buAutoNum type="arabicPeriod" startAt="1"/>
              <a:defRPr sz="4200">
                <a:solidFill>
                  <a:srgbClr val="FFFFFF"/>
                </a:solidFill>
                <a:latin typeface="+mj-lt"/>
                <a:ea typeface="+mj-ea"/>
                <a:cs typeface="+mj-cs"/>
                <a:sym typeface="Arial"/>
              </a:defRPr>
            </a:pPr>
            <a:r>
              <a:t>Do you best to understand and apply the Gospel. </a:t>
            </a:r>
          </a:p>
        </p:txBody>
      </p:sp>
      <p:sp>
        <p:nvSpPr>
          <p:cNvPr id="67" name="Present yourself to God as one approved"/>
          <p:cNvSpPr txBox="1"/>
          <p:nvPr/>
        </p:nvSpPr>
        <p:spPr>
          <a:xfrm>
            <a:off x="502664" y="335246"/>
            <a:ext cx="11186672"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Present yourself to God as one approved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 name="Image Gallery"/>
          <p:cNvGrpSpPr/>
          <p:nvPr/>
        </p:nvGrpSpPr>
        <p:grpSpPr>
          <a:xfrm>
            <a:off x="-56967" y="-17166"/>
            <a:ext cx="12305934" cy="7489232"/>
            <a:chOff x="0" y="0"/>
            <a:chExt cx="12305933" cy="7489231"/>
          </a:xfrm>
        </p:grpSpPr>
        <p:pic>
          <p:nvPicPr>
            <p:cNvPr id="6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2" name="Acts 20:31-3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20:31-32 (ESV)</a:t>
            </a:r>
          </a:p>
        </p:txBody>
      </p:sp>
      <p:sp>
        <p:nvSpPr>
          <p:cNvPr id="73" name="(Eccl 12:13-14) The end of the matter; all has been heard. Fear God and keep his commandments, for this is the whole duty of man. For God will bring every deed into judgment, with every secret thing, whether good or evil."/>
          <p:cNvSpPr txBox="1"/>
          <p:nvPr/>
        </p:nvSpPr>
        <p:spPr>
          <a:xfrm>
            <a:off x="280636" y="1563206"/>
            <a:ext cx="11630728"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31 </a:t>
            </a:r>
            <a:r>
              <a:t>Therefore be alert, remembering that for three years I did not cease night or day to admonish every one with tears. </a:t>
            </a:r>
            <a:r>
              <a:rPr b="1" baseline="31999"/>
              <a:t>32 </a:t>
            </a:r>
            <a:r>
              <a:rPr b="1" u="sng"/>
              <a:t>And now I commend you to God and to the word of his grace, which is able to build you up</a:t>
            </a:r>
            <a:r>
              <a:t> and to give you the inheritance among all those who are sanctified.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