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457200" latinLnBrk="0">
      <a:spcBef>
        <a:spcPts val="400"/>
      </a:spcBef>
      <a:defRPr sz="1200">
        <a:latin typeface="+mj-lt"/>
        <a:ea typeface="+mj-ea"/>
        <a:cs typeface="+mj-cs"/>
        <a:sym typeface="Arial"/>
      </a:defRPr>
    </a:lvl2pPr>
    <a:lvl3pPr indent="914400" latinLnBrk="0">
      <a:spcBef>
        <a:spcPts val="400"/>
      </a:spcBef>
      <a:defRPr sz="1200">
        <a:latin typeface="+mj-lt"/>
        <a:ea typeface="+mj-ea"/>
        <a:cs typeface="+mj-cs"/>
        <a:sym typeface="Arial"/>
      </a:defRPr>
    </a:lvl3pPr>
    <a:lvl4pPr indent="1371600" latinLnBrk="0">
      <a:spcBef>
        <a:spcPts val="400"/>
      </a:spcBef>
      <a:defRPr sz="1200">
        <a:latin typeface="+mj-lt"/>
        <a:ea typeface="+mj-ea"/>
        <a:cs typeface="+mj-cs"/>
        <a:sym typeface="Arial"/>
      </a:defRPr>
    </a:lvl4pPr>
    <a:lvl5pPr indent="1828800" latinLnBrk="0">
      <a:spcBef>
        <a:spcPts val="400"/>
      </a:spcBef>
      <a:defRPr sz="1200">
        <a:latin typeface="+mj-lt"/>
        <a:ea typeface="+mj-ea"/>
        <a:cs typeface="+mj-cs"/>
        <a:sym typeface="Arial"/>
      </a:defRPr>
    </a:lvl5pPr>
    <a:lvl6pPr latinLnBrk="0">
      <a:spcBef>
        <a:spcPts val="400"/>
      </a:spcBef>
      <a:defRPr sz="1200">
        <a:latin typeface="+mj-lt"/>
        <a:ea typeface="+mj-ea"/>
        <a:cs typeface="+mj-cs"/>
        <a:sym typeface="Arial"/>
      </a:defRPr>
    </a:lvl6pPr>
    <a:lvl7pPr latinLnBrk="0">
      <a:spcBef>
        <a:spcPts val="400"/>
      </a:spcBef>
      <a:defRPr sz="1200">
        <a:latin typeface="+mj-lt"/>
        <a:ea typeface="+mj-ea"/>
        <a:cs typeface="+mj-cs"/>
        <a:sym typeface="Arial"/>
      </a:defRPr>
    </a:lvl7pPr>
    <a:lvl8pPr latinLnBrk="0">
      <a:spcBef>
        <a:spcPts val="400"/>
      </a:spcBef>
      <a:defRPr sz="1200">
        <a:latin typeface="+mj-lt"/>
        <a:ea typeface="+mj-ea"/>
        <a:cs typeface="+mj-cs"/>
        <a:sym typeface="Arial"/>
      </a:defRPr>
    </a:lvl8pPr>
    <a:lvl9pPr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2000"/>
            </a:pPr>
            <a:r>
              <a:t>We are starting with a new series. </a:t>
            </a:r>
          </a:p>
          <a:p>
            <a:pPr>
              <a:defRPr sz="2000"/>
            </a:pPr>
            <a:r>
              <a:t>Going through the </a:t>
            </a:r>
            <a:r>
              <a:rPr b="1" sz="2100" u="sng">
                <a:solidFill>
                  <a:srgbClr val="FEE933"/>
                </a:solidFill>
              </a:rPr>
              <a:t>Pastoral epistles.</a:t>
            </a:r>
            <a:r>
              <a:t> 1 &amp; 2 Tim and Titus. </a:t>
            </a:r>
          </a:p>
          <a:p>
            <a:pPr>
              <a:defRPr sz="2000"/>
            </a:pPr>
          </a:p>
          <a:p>
            <a:pPr>
              <a:defRPr sz="2000"/>
            </a:pPr>
            <a:r>
              <a:t>And these 3 letters gives us a great overview of how to </a:t>
            </a:r>
            <a:r>
              <a:rPr b="1" sz="2100" u="sng">
                <a:solidFill>
                  <a:srgbClr val="FEE933"/>
                </a:solidFill>
              </a:rPr>
              <a:t>pastor well</a:t>
            </a:r>
            <a:r>
              <a:t>, how to </a:t>
            </a:r>
            <a:r>
              <a:rPr b="1" sz="2500" u="sng">
                <a:solidFill>
                  <a:srgbClr val="FEE933"/>
                </a:solidFill>
              </a:rPr>
              <a:t>care</a:t>
            </a:r>
            <a:r>
              <a:t> well how to </a:t>
            </a:r>
            <a:r>
              <a:rPr b="1" sz="2400" u="sng">
                <a:solidFill>
                  <a:srgbClr val="FEE933"/>
                </a:solidFill>
              </a:rPr>
              <a:t>love</a:t>
            </a:r>
            <a:r>
              <a:t> well within the church. </a:t>
            </a:r>
          </a:p>
          <a:p>
            <a:pPr>
              <a:defRPr sz="2000"/>
            </a:pPr>
            <a:r>
              <a:t>And </a:t>
            </a:r>
            <a:r>
              <a:rPr b="1" sz="2100" u="sng">
                <a:solidFill>
                  <a:srgbClr val="EEA231"/>
                </a:solidFill>
              </a:rPr>
              <a:t>you’ll be surprised </a:t>
            </a:r>
            <a:r>
              <a:t>what these letters actually says. </a:t>
            </a:r>
          </a:p>
          <a:p>
            <a:pPr>
              <a:defRPr sz="2000"/>
            </a:pPr>
            <a:r>
              <a:t>Our idea of </a:t>
            </a:r>
            <a:r>
              <a:rPr b="1" sz="2100" u="sng">
                <a:solidFill>
                  <a:srgbClr val="FEE933"/>
                </a:solidFill>
              </a:rPr>
              <a:t>loving and caring</a:t>
            </a:r>
            <a:r>
              <a:t> is sometimes a bit, off the path. </a:t>
            </a:r>
          </a:p>
          <a:p>
            <a:pPr>
              <a:defRPr sz="2000"/>
            </a:pPr>
            <a:r>
              <a:t>We may have a wrong idea about what love and caring inside the church looks like.</a:t>
            </a:r>
          </a:p>
          <a:p>
            <a:pPr>
              <a:defRPr sz="2000"/>
            </a:pPr>
            <a:r>
              <a:rPr b="1" sz="2100" u="sng">
                <a:solidFill>
                  <a:srgbClr val="EEA231"/>
                </a:solidFill>
              </a:rPr>
              <a:t> Love and truth cannot be separated.</a:t>
            </a:r>
          </a:p>
          <a:p>
            <a:pPr>
              <a:defRPr sz="2000"/>
            </a:pPr>
          </a:p>
          <a:p>
            <a:pPr>
              <a:defRPr sz="2000"/>
            </a:pPr>
            <a:r>
              <a:t>Firstly, going through the pastoral epistels</a:t>
            </a:r>
            <a:r>
              <a:rPr b="1" sz="2100" u="sng">
                <a:solidFill>
                  <a:srgbClr val="FEE933"/>
                </a:solidFill>
              </a:rPr>
              <a:t> doesn’t mean</a:t>
            </a:r>
            <a:r>
              <a:t> you only have to listen </a:t>
            </a:r>
            <a:r>
              <a:rPr b="1" sz="2100" u="sng">
                <a:solidFill>
                  <a:srgbClr val="EEA231"/>
                </a:solidFill>
              </a:rPr>
              <a:t>when you are a pastor</a:t>
            </a:r>
            <a:r>
              <a:t>. Eph 4 says he has give these </a:t>
            </a:r>
            <a:r>
              <a:rPr b="1">
                <a:solidFill>
                  <a:schemeClr val="accent3">
                    <a:lumOff val="11470"/>
                  </a:schemeClr>
                </a:solidFill>
              </a:rPr>
              <a:t>Prophets, Teachers, Pastors, Evangelists and Apostles</a:t>
            </a:r>
            <a:r>
              <a:t> to equip the saints for the works of ministry. Jesus definitely had full marks in all 5 and therefore it is also his heart </a:t>
            </a:r>
            <a:r>
              <a:rPr b="1" sz="2100" u="sng">
                <a:solidFill>
                  <a:srgbClr val="FEE933"/>
                </a:solidFill>
              </a:rPr>
              <a:t>that we may grow </a:t>
            </a:r>
            <a:r>
              <a:t>in the role of a </a:t>
            </a:r>
            <a:r>
              <a:rPr b="1" sz="2100" u="sng">
                <a:solidFill>
                  <a:srgbClr val="FEE933"/>
                </a:solidFill>
              </a:rPr>
              <a:t>pastor / leader</a:t>
            </a:r>
            <a:r>
              <a:t>, whether it is in your</a:t>
            </a:r>
            <a:r>
              <a:rPr b="1" sz="2100" u="sng">
                <a:solidFill>
                  <a:srgbClr val="FEE933"/>
                </a:solidFill>
              </a:rPr>
              <a:t> home, small group or workplace</a:t>
            </a:r>
            <a:r>
              <a:t>. </a:t>
            </a:r>
          </a:p>
          <a:p>
            <a:pPr>
              <a:defRPr sz="2000"/>
            </a:pPr>
            <a:r>
              <a:t>The pastor can also be called </a:t>
            </a:r>
            <a:r>
              <a:rPr b="1" sz="2100" u="sng">
                <a:solidFill>
                  <a:srgbClr val="EEA231"/>
                </a:solidFill>
              </a:rPr>
              <a:t>a shepherd,</a:t>
            </a:r>
            <a:r>
              <a:t> he is tasked that the </a:t>
            </a:r>
            <a:r>
              <a:rPr b="1" sz="2100" u="sng">
                <a:solidFill>
                  <a:srgbClr val="EEA231"/>
                </a:solidFill>
              </a:rPr>
              <a:t>sheep is loved, protected and well fed. </a:t>
            </a:r>
          </a:p>
          <a:p>
            <a:pPr>
              <a:defRPr sz="2000"/>
            </a:pPr>
          </a:p>
          <a:p>
            <a:pPr>
              <a:defRPr sz="2000"/>
            </a:pPr>
          </a:p>
          <a:p>
            <a:pPr>
              <a:defRPr sz="20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p>
            <a:pPr>
              <a:defRPr b="1" sz="2000" u="sng">
                <a:solidFill>
                  <a:schemeClr val="accent6"/>
                </a:solidFill>
              </a:defRPr>
            </a:pPr>
            <a:r>
              <a:rPr sz="2100"/>
              <a:t>Verse 3 </a:t>
            </a:r>
          </a:p>
          <a:p>
            <a:pPr>
              <a:defRPr sz="2000"/>
            </a:pPr>
            <a:r>
              <a:t>But how do we know </a:t>
            </a:r>
            <a:r>
              <a:rPr b="1" sz="2100" u="sng">
                <a:solidFill>
                  <a:srgbClr val="FEE933"/>
                </a:solidFill>
              </a:rPr>
              <a:t>what’s our purpose / calling? Major topic. Short version</a:t>
            </a:r>
            <a:endParaRPr b="1" sz="2100" u="sng">
              <a:solidFill>
                <a:srgbClr val="FEE933"/>
              </a:solidFill>
            </a:endParaRPr>
          </a:p>
          <a:p>
            <a:pPr>
              <a:defRPr sz="2000"/>
            </a:pPr>
            <a:endParaRPr b="1" sz="2100" u="sng">
              <a:solidFill>
                <a:srgbClr val="FEE933"/>
              </a:solidFill>
            </a:endParaRPr>
          </a:p>
          <a:p>
            <a:pPr>
              <a:defRPr sz="2000">
                <a:solidFill>
                  <a:srgbClr val="FFFFFF"/>
                </a:solidFill>
              </a:defRPr>
            </a:pPr>
            <a:r>
              <a:rPr sz="2100"/>
              <a:t>But also when we think of calling to remember, the world </a:t>
            </a:r>
            <a:r>
              <a:rPr b="1" sz="2100" u="sng">
                <a:solidFill>
                  <a:srgbClr val="EEA231"/>
                </a:solidFill>
              </a:rPr>
              <a:t>teaches us to think </a:t>
            </a:r>
            <a:r>
              <a:rPr b="1" sz="2900" u="sng">
                <a:solidFill>
                  <a:schemeClr val="accent3">
                    <a:lumOff val="11470"/>
                  </a:schemeClr>
                </a:solidFill>
              </a:rPr>
              <a:t>individualistic</a:t>
            </a:r>
            <a:r>
              <a:rPr b="1" sz="2100" u="sng">
                <a:solidFill>
                  <a:srgbClr val="EEA231"/>
                </a:solidFill>
              </a:rPr>
              <a:t>.</a:t>
            </a:r>
            <a:r>
              <a:rPr sz="2100"/>
              <a:t> Probably what Timothy also thought. </a:t>
            </a:r>
            <a:r>
              <a:rPr b="1" sz="2100" u="sng">
                <a:solidFill>
                  <a:srgbClr val="FEE933"/>
                </a:solidFill>
              </a:rPr>
              <a:t>Timothy maybe had his own comfort in mind</a:t>
            </a:r>
            <a:r>
              <a:rPr sz="2100"/>
              <a:t> when he felt he wanted to leave. Where </a:t>
            </a:r>
            <a:r>
              <a:rPr b="1" sz="2100" u="sng">
                <a:solidFill>
                  <a:srgbClr val="EEA231"/>
                </a:solidFill>
              </a:rPr>
              <a:t>Paul saw the bigger picture of God’s plan</a:t>
            </a:r>
            <a:r>
              <a:rPr sz="2100"/>
              <a:t>. </a:t>
            </a:r>
            <a:endParaRPr sz="2100"/>
          </a:p>
          <a:p>
            <a:pPr>
              <a:defRPr sz="2000">
                <a:solidFill>
                  <a:srgbClr val="FFFFFF"/>
                </a:solidFill>
              </a:defRPr>
            </a:pPr>
            <a:r>
              <a:rPr sz="2100"/>
              <a:t>Important for us to remember </a:t>
            </a:r>
            <a:r>
              <a:rPr b="1" sz="2100" u="sng">
                <a:solidFill>
                  <a:srgbClr val="FEE933"/>
                </a:solidFill>
              </a:rPr>
              <a:t>it is not God that we fit to our box</a:t>
            </a:r>
            <a:r>
              <a:rPr sz="2100"/>
              <a:t>, but rather when we think of calling, how can </a:t>
            </a:r>
            <a:r>
              <a:rPr b="1" sz="2100" u="sng">
                <a:solidFill>
                  <a:srgbClr val="EEA231"/>
                </a:solidFill>
              </a:rPr>
              <a:t>we help God to fulfil His plan. </a:t>
            </a:r>
            <a:endParaRPr b="1" sz="2100" u="sng">
              <a:solidFill>
                <a:srgbClr val="EEA231"/>
              </a:solidFill>
            </a:endParaRPr>
          </a:p>
          <a:p>
            <a:pPr>
              <a:defRPr sz="2000"/>
            </a:pPr>
            <a:endParaRPr b="1" sz="2100" u="sng">
              <a:solidFill>
                <a:srgbClr val="EEA231"/>
              </a:solidFill>
            </a:endParaRPr>
          </a:p>
          <a:p>
            <a:pPr>
              <a:defRPr sz="2000"/>
            </a:pPr>
            <a:r>
              <a:t>But how do we know </a:t>
            </a:r>
            <a:r>
              <a:rPr b="1" sz="2100" u="sng">
                <a:solidFill>
                  <a:srgbClr val="FEE933"/>
                </a:solidFill>
              </a:rPr>
              <a:t>what’s our purpose??</a:t>
            </a:r>
          </a:p>
          <a:p>
            <a:pPr marL="267368" indent="-267368">
              <a:buSzPct val="100000"/>
              <a:buAutoNum type="arabicPeriod" startAt="1"/>
              <a:defRPr sz="2000"/>
            </a:pPr>
            <a:r>
              <a:t>Firstly, start with </a:t>
            </a:r>
            <a:r>
              <a:rPr b="1" sz="2100" u="sng">
                <a:solidFill>
                  <a:srgbClr val="EEA231"/>
                </a:solidFill>
              </a:rPr>
              <a:t>obeying the GENERAL CALL of scripture</a:t>
            </a:r>
            <a:r>
              <a:t>. </a:t>
            </a:r>
          </a:p>
          <a:p>
            <a:pPr marL="251459" indent="-251459">
              <a:buSzPct val="100000"/>
              <a:buChar char="•"/>
              <a:defRPr sz="2000"/>
            </a:pPr>
            <a:r>
              <a:rPr b="1" sz="2200">
                <a:solidFill>
                  <a:schemeClr val="accent5"/>
                </a:solidFill>
              </a:rPr>
              <a:t>Flee form evil</a:t>
            </a:r>
            <a:r>
              <a:t> (1 Tess 5:22), </a:t>
            </a:r>
            <a:r>
              <a:rPr b="1" sz="2200">
                <a:solidFill>
                  <a:schemeClr val="accent5">
                    <a:lumOff val="11617"/>
                  </a:schemeClr>
                </a:solidFill>
              </a:rPr>
              <a:t>commit yourselves to a church</a:t>
            </a:r>
            <a:r>
              <a:t> (Eph 4) and </a:t>
            </a:r>
            <a:r>
              <a:rPr b="1" sz="2200">
                <a:solidFill>
                  <a:schemeClr val="accent5"/>
                </a:solidFill>
              </a:rPr>
              <a:t>share the gospel.</a:t>
            </a:r>
            <a:r>
              <a:rPr b="1">
                <a:solidFill>
                  <a:schemeClr val="accent5"/>
                </a:solidFill>
              </a:rPr>
              <a:t> </a:t>
            </a:r>
            <a:r>
              <a:t>(Matt 28). If we </a:t>
            </a:r>
            <a:r>
              <a:rPr b="1" sz="2100" u="sng">
                <a:solidFill>
                  <a:srgbClr val="FEE933"/>
                </a:solidFill>
              </a:rPr>
              <a:t>obey the general call</a:t>
            </a:r>
            <a:r>
              <a:t> then it opens door for us to </a:t>
            </a:r>
            <a:r>
              <a:rPr b="1" sz="2100" u="sng">
                <a:solidFill>
                  <a:srgbClr val="EEA231"/>
                </a:solidFill>
              </a:rPr>
              <a:t>discern our specific call</a:t>
            </a:r>
            <a:r>
              <a:t>. </a:t>
            </a:r>
          </a:p>
          <a:p>
            <a:pPr marL="228600" indent="-228600">
              <a:buSzPct val="100000"/>
              <a:buChar char="•"/>
              <a:defRPr sz="2000"/>
            </a:pPr>
            <a:r>
              <a:t>Scripture says if you are </a:t>
            </a:r>
            <a:r>
              <a:rPr b="1" sz="2100" u="sng">
                <a:solidFill>
                  <a:srgbClr val="FEE933"/>
                </a:solidFill>
              </a:rPr>
              <a:t>faithful with little,</a:t>
            </a:r>
            <a:r>
              <a:t> God can give us more. (Luk16). </a:t>
            </a:r>
          </a:p>
          <a:p>
            <a:pPr marL="280736" indent="-280736">
              <a:buSzPct val="100000"/>
              <a:buAutoNum type="arabicPeriod" startAt="2"/>
              <a:defRPr sz="2000"/>
            </a:pPr>
            <a:r>
              <a:rPr b="1" sz="2100" u="sng">
                <a:solidFill>
                  <a:srgbClr val="EEA231"/>
                </a:solidFill>
              </a:rPr>
              <a:t>We discern by the confirmation of others. </a:t>
            </a:r>
            <a:r>
              <a:t>Timothy were actually timid and afraid, but Paul said to him in 2 Tim 1:7 and 1 Tim 4:14. Do not be afraid by your youth, and he encouraged and confirmed his calling. </a:t>
            </a:r>
          </a:p>
          <a:p>
            <a:pPr>
              <a:defRPr sz="2000"/>
            </a:pPr>
            <a:r>
              <a:t>When God calls us to serve in a certain ministry or go a certain direction in life, </a:t>
            </a:r>
            <a:r>
              <a:rPr b="1" sz="2100" u="sng">
                <a:solidFill>
                  <a:srgbClr val="EEA231"/>
                </a:solidFill>
              </a:rPr>
              <a:t>he often confirms it through his body,</a:t>
            </a:r>
            <a:r>
              <a:t> his church. If we </a:t>
            </a:r>
            <a:r>
              <a:rPr b="1" sz="2100" u="sng">
                <a:solidFill>
                  <a:srgbClr val="FEE933"/>
                </a:solidFill>
              </a:rPr>
              <a:t>are not connected to his body, we will often miss God’s call</a:t>
            </a:r>
            <a:r>
              <a:t> or struggle to discern it.</a:t>
            </a:r>
          </a:p>
          <a:p>
            <a:pPr>
              <a:defRPr sz="2000"/>
            </a:pPr>
            <a:r>
              <a:t>3. </a:t>
            </a:r>
            <a:r>
              <a:rPr b="1" sz="2100" u="sng">
                <a:solidFill>
                  <a:srgbClr val="EEA231"/>
                </a:solidFill>
              </a:rPr>
              <a:t>We discern by being intimate with God. </a:t>
            </a:r>
            <a:endParaRPr b="1" sz="2100" u="sng">
              <a:solidFill>
                <a:srgbClr val="EEA231"/>
              </a:solidFill>
            </a:endParaRPr>
          </a:p>
          <a:p>
            <a:pPr>
              <a:defRPr sz="2000"/>
            </a:pPr>
            <a:r>
              <a:t>James says that </a:t>
            </a:r>
            <a:r>
              <a:rPr b="1" sz="2100" u="sng">
                <a:solidFill>
                  <a:srgbClr val="FEE933"/>
                </a:solidFill>
              </a:rPr>
              <a:t>he will draw near, if we draw near</a:t>
            </a:r>
            <a:r>
              <a:t>. Psalm 25 says he will make known his demands for those who fear Him. Other translations says “those who follow Him”. He will make known your calling if you ask Him.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Shape 105"/>
          <p:cNvSpPr/>
          <p:nvPr>
            <p:ph type="sldImg"/>
          </p:nvPr>
        </p:nvSpPr>
        <p:spPr>
          <a:prstGeom prst="rect">
            <a:avLst/>
          </a:prstGeom>
        </p:spPr>
        <p:txBody>
          <a:bodyPr/>
          <a:lstStyle/>
          <a:p>
            <a:pPr/>
          </a:p>
        </p:txBody>
      </p:sp>
      <p:sp>
        <p:nvSpPr>
          <p:cNvPr id="106" name="Shape 106"/>
          <p:cNvSpPr/>
          <p:nvPr>
            <p:ph type="body" sz="quarter" idx="1"/>
          </p:nvPr>
        </p:nvSpPr>
        <p:spPr>
          <a:prstGeom prst="rect">
            <a:avLst/>
          </a:prstGeom>
        </p:spPr>
        <p:txBody>
          <a:bodyPr/>
          <a:lstStyle/>
          <a:p>
            <a:pPr>
              <a:defRPr b="1" sz="2000" u="sng">
                <a:solidFill>
                  <a:schemeClr val="accent6"/>
                </a:solidFill>
              </a:defRPr>
            </a:pPr>
            <a:r>
              <a:rPr sz="2100"/>
              <a:t>Verse 3 </a:t>
            </a:r>
          </a:p>
          <a:p>
            <a:pPr>
              <a:defRPr sz="2000"/>
            </a:pPr>
            <a:r>
              <a:t>For</a:t>
            </a:r>
            <a:r>
              <a:rPr b="1" sz="2100" u="sng">
                <a:solidFill>
                  <a:srgbClr val="FEE933"/>
                </a:solidFill>
              </a:rPr>
              <a:t> Timothy the Purpose is to shepherd these churches</a:t>
            </a:r>
            <a:r>
              <a:t>, to lead them well. Paul says “so that you may..” Charge certain persons. This is a </a:t>
            </a:r>
            <a:r>
              <a:rPr b="1" sz="2100" u="sng">
                <a:solidFill>
                  <a:srgbClr val="EEA231"/>
                </a:solidFill>
              </a:rPr>
              <a:t>sense of Timothy’s destiny, his purpose of living</a:t>
            </a:r>
            <a:r>
              <a:t>. I’m sure there are other things also. </a:t>
            </a:r>
          </a:p>
          <a:p>
            <a:pPr>
              <a:defRPr sz="2000"/>
            </a:pPr>
          </a:p>
          <a:p>
            <a:pPr>
              <a:defRPr b="1" sz="2100" u="sng">
                <a:solidFill>
                  <a:schemeClr val="accent5"/>
                </a:solidFill>
              </a:defRPr>
            </a:pPr>
            <a:r>
              <a:t>Question?</a:t>
            </a:r>
          </a:p>
          <a:p>
            <a:pPr>
              <a:defRPr sz="2000"/>
            </a:pPr>
            <a:r>
              <a:rPr b="1" sz="2100" u="sng">
                <a:solidFill>
                  <a:srgbClr val="FEE933"/>
                </a:solidFill>
              </a:rPr>
              <a:t>What’s your specific purpose?</a:t>
            </a:r>
            <a:r>
              <a:t> What’s </a:t>
            </a:r>
            <a:r>
              <a:rPr b="1" sz="2100" u="sng">
                <a:solidFill>
                  <a:srgbClr val="EEA231"/>
                </a:solidFill>
              </a:rPr>
              <a:t>your destiny? </a:t>
            </a:r>
            <a:r>
              <a:t>Do you struggle to </a:t>
            </a:r>
            <a:r>
              <a:rPr b="1" sz="2100" u="sng">
                <a:solidFill>
                  <a:srgbClr val="FEE933"/>
                </a:solidFill>
              </a:rPr>
              <a:t>keep the faith / perseverance sometimes? </a:t>
            </a:r>
            <a:endParaRPr b="1" sz="2100" u="sng">
              <a:solidFill>
                <a:srgbClr val="FEE933"/>
              </a:solidFill>
            </a:endParaRPr>
          </a:p>
          <a:p>
            <a:pPr>
              <a:defRPr sz="2000"/>
            </a:pPr>
          </a:p>
          <a:p>
            <a:pPr>
              <a:defRPr sz="2000"/>
            </a:pPr>
            <a:r>
              <a:t>If you’re not sure about one of these or lack discipline, </a:t>
            </a:r>
            <a:r>
              <a:rPr b="1" sz="2100" u="sng">
                <a:solidFill>
                  <a:srgbClr val="FEE933"/>
                </a:solidFill>
              </a:rPr>
              <a:t>you need to talk to someone.</a:t>
            </a:r>
            <a:r>
              <a:t> </a:t>
            </a:r>
          </a:p>
          <a:p>
            <a:pPr>
              <a:defRPr sz="2000"/>
            </a:pPr>
            <a:r>
              <a:t>Not going to change by itself. There will be </a:t>
            </a:r>
            <a:r>
              <a:rPr b="1" sz="2100" u="sng">
                <a:solidFill>
                  <a:srgbClr val="EEA231"/>
                </a:solidFill>
              </a:rPr>
              <a:t>opportunity at the end of the service</a:t>
            </a:r>
            <a:r>
              <a:t>.  </a:t>
            </a:r>
          </a:p>
          <a:p>
            <a:pPr>
              <a:defRPr sz="2000"/>
            </a:pPr>
            <a:r>
              <a:t>Nobody will </a:t>
            </a:r>
            <a:r>
              <a:rPr b="1" sz="2100" u="sng">
                <a:solidFill>
                  <a:schemeClr val="accent4">
                    <a:lumOff val="24313"/>
                  </a:schemeClr>
                </a:solidFill>
              </a:rPr>
              <a:t>think you are weird when you pray</a:t>
            </a:r>
            <a:r>
              <a:t> with someone. Your small group leader etc.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Shape 113"/>
          <p:cNvSpPr/>
          <p:nvPr>
            <p:ph type="sldImg"/>
          </p:nvPr>
        </p:nvSpPr>
        <p:spPr>
          <a:prstGeom prst="rect">
            <a:avLst/>
          </a:prstGeom>
        </p:spPr>
        <p:txBody>
          <a:bodyPr/>
          <a:lstStyle/>
          <a:p>
            <a:pPr/>
          </a:p>
        </p:txBody>
      </p:sp>
      <p:sp>
        <p:nvSpPr>
          <p:cNvPr id="114" name="Shape 114"/>
          <p:cNvSpPr/>
          <p:nvPr>
            <p:ph type="body" sz="quarter" idx="1"/>
          </p:nvPr>
        </p:nvSpPr>
        <p:spPr>
          <a:prstGeom prst="rect">
            <a:avLst/>
          </a:prstGeom>
        </p:spPr>
        <p:txBody>
          <a:bodyPr/>
          <a:lstStyle/>
          <a:p>
            <a:pPr>
              <a:defRPr b="1" sz="2000" u="sng">
                <a:solidFill>
                  <a:schemeClr val="accent6"/>
                </a:solidFill>
              </a:defRPr>
            </a:pPr>
            <a:r>
              <a:rPr sz="2100"/>
              <a:t>Verse 3 </a:t>
            </a:r>
          </a:p>
          <a:p>
            <a:pPr>
              <a:defRPr sz="2000"/>
            </a:pPr>
            <a:r>
              <a:t>Then Paul addresses the </a:t>
            </a:r>
            <a:r>
              <a:rPr b="1" sz="2100" u="sng">
                <a:solidFill>
                  <a:srgbClr val="FEE933"/>
                </a:solidFill>
              </a:rPr>
              <a:t>2nd Concern</a:t>
            </a:r>
            <a:r>
              <a:t> that he has.</a:t>
            </a:r>
          </a:p>
          <a:p>
            <a:pPr>
              <a:defRPr sz="2000"/>
            </a:pPr>
            <a:r>
              <a:rPr b="1" sz="2100" u="sng">
                <a:solidFill>
                  <a:srgbClr val="FEE933"/>
                </a:solidFill>
              </a:rPr>
              <a:t>False Teachers and their teaching. </a:t>
            </a:r>
            <a:r>
              <a:t>And this is a major one. </a:t>
            </a:r>
          </a:p>
          <a:p>
            <a:pPr>
              <a:defRPr sz="2000"/>
            </a:pPr>
            <a:r>
              <a:t>You see one of the most </a:t>
            </a:r>
            <a:r>
              <a:rPr b="1" sz="2100" u="sng">
                <a:solidFill>
                  <a:srgbClr val="EEA231"/>
                </a:solidFill>
              </a:rPr>
              <a:t>important thing Paul want to say to Tim </a:t>
            </a:r>
            <a:r>
              <a:t>and Titus in pastoral leadership for them to keep diligence to maintain the </a:t>
            </a:r>
            <a:r>
              <a:rPr b="1" sz="2100" u="sng">
                <a:solidFill>
                  <a:srgbClr val="FEE933"/>
                </a:solidFill>
              </a:rPr>
              <a:t>authority and fidelity of SOUND DOCTRINE</a:t>
            </a:r>
            <a:r>
              <a:t>. Super important. We saw this in Colossians as well. </a:t>
            </a:r>
          </a:p>
          <a:p>
            <a:pPr>
              <a:defRPr sz="2000"/>
            </a:pPr>
          </a:p>
          <a:p>
            <a:pPr>
              <a:defRPr sz="2000"/>
            </a:pPr>
            <a:r>
              <a:t>Here Paul is encouraging Timothy to command </a:t>
            </a:r>
            <a:r>
              <a:rPr b="1" sz="2100" u="sng">
                <a:solidFill>
                  <a:srgbClr val="FEE933"/>
                </a:solidFill>
              </a:rPr>
              <a:t>other leaders not to teach anything</a:t>
            </a:r>
            <a:r>
              <a:t> other than the truth of God’s word. He calls it any </a:t>
            </a:r>
            <a:r>
              <a:rPr b="1" sz="2100" u="sng">
                <a:solidFill>
                  <a:srgbClr val="FEE933"/>
                </a:solidFill>
              </a:rPr>
              <a:t>different doctrine</a:t>
            </a:r>
            <a:r>
              <a:t>. Anything that doesn’t square with the Bible is something else. </a:t>
            </a:r>
          </a:p>
          <a:p>
            <a:pPr>
              <a:defRPr sz="2000"/>
            </a:pPr>
          </a:p>
          <a:p>
            <a:pPr>
              <a:defRPr b="1" sz="2000">
                <a:solidFill>
                  <a:schemeClr val="accent3"/>
                </a:solidFill>
              </a:defRPr>
            </a:pPr>
            <a:r>
              <a:t>Gal 1:6 - 6 I am astonished that you are so quickly deserting him who called you in the grace of Christ and are turning to a different gospel. </a:t>
            </a:r>
          </a:p>
          <a:p>
            <a:pPr>
              <a:defRPr sz="2000"/>
            </a:pPr>
            <a:r>
              <a:t>Here Paul is also saying I can not understand, I’m shocked that you take on a different doctrine. That means there is a correct way. </a:t>
            </a:r>
          </a:p>
          <a:p>
            <a:pPr>
              <a:defRPr sz="2000"/>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a:defRPr sz="2000"/>
            </a:pPr>
            <a:r>
              <a:rPr b="1" sz="2100" u="sng">
                <a:solidFill>
                  <a:srgbClr val="EEA231"/>
                </a:solidFill>
              </a:rPr>
              <a:t>Verse 3 </a:t>
            </a:r>
          </a:p>
          <a:p>
            <a:pPr>
              <a:defRPr sz="2000"/>
            </a:pPr>
            <a:r>
              <a:t>Another interesting fact is that the pastoral letters Tim and Titus were the</a:t>
            </a:r>
            <a:r>
              <a:rPr b="1" sz="2100" u="sng">
                <a:solidFill>
                  <a:srgbClr val="FEE933"/>
                </a:solidFill>
              </a:rPr>
              <a:t> last written books that Pau</a:t>
            </a:r>
            <a:r>
              <a:t>l wrote. </a:t>
            </a:r>
          </a:p>
          <a:p>
            <a:pPr>
              <a:defRPr sz="2000"/>
            </a:pPr>
            <a:r>
              <a:t>Why is that important? </a:t>
            </a:r>
          </a:p>
          <a:p>
            <a:pPr>
              <a:defRPr sz="2000"/>
            </a:pPr>
            <a:r>
              <a:t>Since these books deal with pastoral care, organisation, ministering in church </a:t>
            </a:r>
            <a:r>
              <a:rPr b="1" sz="2100" u="sng">
                <a:solidFill>
                  <a:srgbClr val="EEA231"/>
                </a:solidFill>
              </a:rPr>
              <a:t>why didn’t he write them first? </a:t>
            </a:r>
          </a:p>
          <a:p>
            <a:pPr>
              <a:defRPr sz="2000"/>
            </a:pPr>
          </a:p>
          <a:p>
            <a:pPr>
              <a:defRPr sz="2000"/>
            </a:pPr>
            <a:r>
              <a:t>If we would do this, we would probably try to get the </a:t>
            </a:r>
            <a:r>
              <a:rPr b="1" sz="2100" u="sng">
                <a:solidFill>
                  <a:srgbClr val="FEE933"/>
                </a:solidFill>
              </a:rPr>
              <a:t>administrative organisational side</a:t>
            </a:r>
            <a:r>
              <a:t> of church going, </a:t>
            </a:r>
            <a:r>
              <a:rPr b="1" sz="2100" u="sng">
                <a:solidFill>
                  <a:srgbClr val="EEA231"/>
                </a:solidFill>
              </a:rPr>
              <a:t>and then worry about the doctrine</a:t>
            </a:r>
            <a:r>
              <a:t>. </a:t>
            </a:r>
          </a:p>
          <a:p>
            <a:pPr>
              <a:defRPr sz="2000"/>
            </a:pPr>
            <a:r>
              <a:t>And this is a </a:t>
            </a:r>
            <a:r>
              <a:rPr b="1" sz="2100" u="sng">
                <a:solidFill>
                  <a:srgbClr val="FEE933"/>
                </a:solidFill>
              </a:rPr>
              <a:t>big problem we get in churches today.</a:t>
            </a:r>
            <a:r>
              <a:t> And again we see </a:t>
            </a:r>
            <a:r>
              <a:rPr b="1" sz="2100" u="sng">
                <a:solidFill>
                  <a:srgbClr val="EEA231"/>
                </a:solidFill>
              </a:rPr>
              <a:t>that business mentality,</a:t>
            </a:r>
            <a:r>
              <a:t> </a:t>
            </a:r>
          </a:p>
          <a:p>
            <a:pPr>
              <a:defRPr sz="2000"/>
            </a:pPr>
          </a:p>
          <a:p>
            <a:pPr>
              <a:defRPr sz="2000"/>
            </a:pPr>
            <a:r>
              <a:t>When church runs smooth, and everything works great, then </a:t>
            </a:r>
            <a:r>
              <a:rPr b="1" sz="2100" u="sng">
                <a:solidFill>
                  <a:srgbClr val="FEE933"/>
                </a:solidFill>
              </a:rPr>
              <a:t>everything will be smooth sailing?</a:t>
            </a:r>
          </a:p>
          <a:p>
            <a:pPr>
              <a:defRPr sz="2000"/>
            </a:pPr>
          </a:p>
          <a:p>
            <a:pPr>
              <a:defRPr sz="2000"/>
            </a:pPr>
            <a:r>
              <a:t>Not so, </a:t>
            </a:r>
            <a:r>
              <a:rPr b="1" sz="2300" u="sng">
                <a:solidFill>
                  <a:schemeClr val="accent5">
                    <a:lumOff val="11617"/>
                  </a:schemeClr>
                </a:solidFill>
              </a:rPr>
              <a:t>Church order is </a:t>
            </a:r>
            <a:r>
              <a:rPr b="1" sz="2400" u="sng">
                <a:solidFill>
                  <a:srgbClr val="FEE933"/>
                </a:solidFill>
              </a:rPr>
              <a:t>not the most fundamental priority,</a:t>
            </a:r>
            <a:r>
              <a:rPr b="1" sz="2300" u="sng">
                <a:solidFill>
                  <a:schemeClr val="accent5">
                    <a:lumOff val="11617"/>
                  </a:schemeClr>
                </a:solidFill>
              </a:rPr>
              <a:t> doctrine is. </a:t>
            </a:r>
          </a:p>
          <a:p>
            <a:pPr>
              <a:defRPr sz="2000"/>
            </a:pPr>
            <a:r>
              <a:t>Even in this pastoral letter, what does </a:t>
            </a:r>
            <a:r>
              <a:rPr b="1" sz="2100" u="sng">
                <a:solidFill>
                  <a:srgbClr val="FEE933"/>
                </a:solidFill>
              </a:rPr>
              <a:t>Paul address 1st off the bat?</a:t>
            </a:r>
            <a:r>
              <a:t> Don’t let </a:t>
            </a:r>
            <a:r>
              <a:rPr b="1" sz="2100" u="sng">
                <a:solidFill>
                  <a:srgbClr val="EEA231"/>
                </a:solidFill>
              </a:rPr>
              <a:t>them teach another doctrine.</a:t>
            </a:r>
            <a: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a:p>
        </p:txBody>
      </p:sp>
      <p:sp>
        <p:nvSpPr>
          <p:cNvPr id="130" name="Shape 130"/>
          <p:cNvSpPr/>
          <p:nvPr>
            <p:ph type="body" sz="quarter" idx="1"/>
          </p:nvPr>
        </p:nvSpPr>
        <p:spPr>
          <a:prstGeom prst="rect">
            <a:avLst/>
          </a:prstGeom>
        </p:spPr>
        <p:txBody>
          <a:bodyPr/>
          <a:lstStyle/>
          <a:p>
            <a:pPr>
              <a:defRPr sz="2000"/>
            </a:pPr>
            <a:r>
              <a:rPr b="1" sz="2100" u="sng">
                <a:solidFill>
                  <a:srgbClr val="EEA231"/>
                </a:solidFill>
              </a:rPr>
              <a:t>Verse 3 </a:t>
            </a:r>
          </a:p>
          <a:p>
            <a:pPr>
              <a:defRPr sz="2000"/>
            </a:pPr>
            <a:r>
              <a:t>Therefore, </a:t>
            </a:r>
            <a:r>
              <a:rPr b="1" sz="2100" u="sng">
                <a:solidFill>
                  <a:srgbClr val="FEE933"/>
                </a:solidFill>
              </a:rPr>
              <a:t>sound doctrine and application</a:t>
            </a:r>
            <a:r>
              <a:t> is and must stay the most important </a:t>
            </a:r>
          </a:p>
          <a:p>
            <a:pPr>
              <a:defRPr sz="2000"/>
            </a:pPr>
            <a:r>
              <a:rPr b="1" u="sng">
                <a:solidFill>
                  <a:schemeClr val="accent3"/>
                </a:solidFill>
              </a:rPr>
              <a:t>2 Tim 3:15</a:t>
            </a:r>
            <a:r>
              <a:rPr>
                <a:solidFill>
                  <a:schemeClr val="accent3"/>
                </a:solidFill>
              </a:rPr>
              <a:t> “15 and how from childhood you have been acquainted with the sacred writings, which are able to make you wise for salvation through faith in Christ Jesus.</a:t>
            </a:r>
            <a:endParaRPr>
              <a:solidFill>
                <a:schemeClr val="accent3"/>
              </a:solidFill>
            </a:endParaRPr>
          </a:p>
          <a:p>
            <a:pPr>
              <a:defRPr sz="2000"/>
            </a:pPr>
            <a:endParaRPr>
              <a:solidFill>
                <a:schemeClr val="accent3"/>
              </a:solidFill>
            </a:endParaRPr>
          </a:p>
          <a:p>
            <a:pPr>
              <a:defRPr sz="2000"/>
            </a:pPr>
            <a:r>
              <a:t>Does it then mean that </a:t>
            </a:r>
            <a:r>
              <a:rPr b="1" sz="2100" u="sng">
                <a:solidFill>
                  <a:srgbClr val="EEA231"/>
                </a:solidFill>
              </a:rPr>
              <a:t>we should not carefully study</a:t>
            </a:r>
            <a:r>
              <a:t> pastoral matters?? Like,</a:t>
            </a:r>
          </a:p>
          <a:p>
            <a:pPr marL="280736" indent="-280736">
              <a:buSzPct val="100000"/>
              <a:buAutoNum type="arabicPeriod" startAt="1"/>
              <a:defRPr sz="2000"/>
            </a:pPr>
            <a:r>
              <a:rPr b="1" sz="2100" u="sng">
                <a:solidFill>
                  <a:srgbClr val="FEE933"/>
                </a:solidFill>
              </a:rPr>
              <a:t>exact structure</a:t>
            </a:r>
            <a:r>
              <a:t> should a church have, or </a:t>
            </a:r>
          </a:p>
          <a:p>
            <a:pPr marL="280736" indent="-280736">
              <a:buSzPct val="100000"/>
              <a:buAutoNum type="arabicPeriod" startAt="1"/>
              <a:defRPr sz="2000"/>
            </a:pPr>
            <a:r>
              <a:rPr b="1" sz="2100" u="sng">
                <a:solidFill>
                  <a:srgbClr val="FEE933"/>
                </a:solidFill>
              </a:rPr>
              <a:t>how much authority</a:t>
            </a:r>
            <a:r>
              <a:t> should an </a:t>
            </a:r>
            <a:r>
              <a:rPr b="1" sz="2100" u="sng">
                <a:solidFill>
                  <a:srgbClr val="EEA231"/>
                </a:solidFill>
              </a:rPr>
              <a:t>elder</a:t>
            </a:r>
            <a:r>
              <a:t> have or </a:t>
            </a:r>
          </a:p>
          <a:p>
            <a:pPr marL="267368" indent="-267368">
              <a:buSzPct val="100000"/>
              <a:buAutoNum type="arabicPeriod" startAt="1"/>
              <a:defRPr sz="2000"/>
            </a:pPr>
            <a:r>
              <a:t>how do we </a:t>
            </a:r>
            <a:r>
              <a:rPr b="1" sz="2100" u="sng">
                <a:solidFill>
                  <a:srgbClr val="FEE933"/>
                </a:solidFill>
              </a:rPr>
              <a:t>appoint men in leadership</a:t>
            </a:r>
            <a:r>
              <a:t> is not that important?</a:t>
            </a:r>
          </a:p>
          <a:p>
            <a:pPr>
              <a:defRPr sz="2000"/>
            </a:pPr>
          </a:p>
          <a:p>
            <a:pPr>
              <a:defRPr sz="2000"/>
            </a:pPr>
            <a:r>
              <a:t>No, we</a:t>
            </a:r>
            <a:r>
              <a:rPr b="1" sz="2100" u="sng">
                <a:solidFill>
                  <a:srgbClr val="FEE933"/>
                </a:solidFill>
              </a:rPr>
              <a:t> should still study the word of God</a:t>
            </a:r>
            <a:r>
              <a:t> regarding these matters it is very important. Thats why Paul wrote these letters. </a:t>
            </a:r>
          </a:p>
          <a:p>
            <a:pPr>
              <a:defRPr sz="2000"/>
            </a:pPr>
          </a:p>
          <a:p>
            <a:pPr>
              <a:defRPr sz="2000"/>
            </a:pPr>
            <a:r>
              <a:t>But the point is</a:t>
            </a:r>
            <a:r>
              <a:rPr b="1" sz="2100" u="sng">
                <a:solidFill>
                  <a:srgbClr val="FEE933"/>
                </a:solidFill>
              </a:rPr>
              <a:t> regardless of these matters</a:t>
            </a:r>
            <a:r>
              <a:t>, if God’s Word is being </a:t>
            </a:r>
            <a:r>
              <a:rPr b="1" sz="2100" u="sng">
                <a:solidFill>
                  <a:srgbClr val="FEE933"/>
                </a:solidFill>
              </a:rPr>
              <a:t>consistently and accurately</a:t>
            </a:r>
            <a:r>
              <a:t> proclaimed with</a:t>
            </a:r>
            <a:r>
              <a:rPr b="1" sz="2100" u="sng">
                <a:solidFill>
                  <a:srgbClr val="EEA231"/>
                </a:solidFill>
              </a:rPr>
              <a:t> prayerful dependence</a:t>
            </a:r>
            <a:r>
              <a:t> on the Lord, and if the people</a:t>
            </a:r>
            <a:r>
              <a:rPr b="1" sz="2100" u="sng">
                <a:solidFill>
                  <a:srgbClr val="EEA231"/>
                </a:solidFill>
              </a:rPr>
              <a:t> take it to heart</a:t>
            </a:r>
            <a:r>
              <a:t>, a church will become alive.</a:t>
            </a:r>
          </a:p>
          <a:p>
            <a:pPr>
              <a:defRPr sz="2000"/>
            </a:pPr>
          </a:p>
          <a:p>
            <a:pPr>
              <a:defRPr sz="2000"/>
            </a:pPr>
            <a:r>
              <a:t>But the </a:t>
            </a:r>
            <a:r>
              <a:rPr b="1" sz="2100" u="sng">
                <a:solidFill>
                  <a:srgbClr val="EEA231"/>
                </a:solidFill>
              </a:rPr>
              <a:t>goal in the end</a:t>
            </a:r>
            <a:r>
              <a:t> of these pastoral epistles is that even thought they </a:t>
            </a:r>
            <a:r>
              <a:rPr b="1" sz="2100" u="sng">
                <a:solidFill>
                  <a:srgbClr val="FEE933"/>
                </a:solidFill>
              </a:rPr>
              <a:t>do deal with pastoral matters</a:t>
            </a:r>
            <a:r>
              <a:t>, there’s </a:t>
            </a:r>
            <a:r>
              <a:rPr b="1" sz="2100" u="sng">
                <a:solidFill>
                  <a:srgbClr val="FEE933"/>
                </a:solidFill>
              </a:rPr>
              <a:t>strong emphasis on SOUND doctrine/ TRUTH </a:t>
            </a:r>
            <a:r>
              <a:t>but then </a:t>
            </a:r>
            <a:r>
              <a:rPr b="1" sz="2100" u="sng">
                <a:solidFill>
                  <a:srgbClr val="EEA231"/>
                </a:solidFill>
              </a:rPr>
              <a:t>secondly also,</a:t>
            </a:r>
            <a:r>
              <a:t> how does the </a:t>
            </a:r>
            <a:r>
              <a:rPr b="1" sz="2100" u="sng">
                <a:solidFill>
                  <a:srgbClr val="FEE933"/>
                </a:solidFill>
              </a:rPr>
              <a:t>practical outworking </a:t>
            </a:r>
            <a:r>
              <a:t>of that doctrine look like in a individual in the corporate life of the church.  Because if we really take to</a:t>
            </a:r>
            <a:r>
              <a:rPr b="1" sz="2300" u="sng">
                <a:solidFill>
                  <a:srgbClr val="EEA231"/>
                </a:solidFill>
              </a:rPr>
              <a:t> heart the TRUTH, our lives will change.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defRPr sz="2000"/>
            </a:pPr>
            <a:r>
              <a:rPr b="1" sz="2100" u="sng">
                <a:solidFill>
                  <a:srgbClr val="FEE933"/>
                </a:solidFill>
              </a:rPr>
              <a:t>Verse 4 - read</a:t>
            </a:r>
          </a:p>
          <a:p>
            <a:pPr>
              <a:defRPr sz="2000"/>
            </a:pPr>
            <a:r>
              <a:rPr b="1" sz="2100" u="sng">
                <a:solidFill>
                  <a:srgbClr val="EEA231"/>
                </a:solidFill>
              </a:rPr>
              <a:t>3rd concern</a:t>
            </a:r>
            <a:r>
              <a:t> that Paul raises. - </a:t>
            </a:r>
            <a:r>
              <a:rPr b="1" sz="2100" u="sng">
                <a:solidFill>
                  <a:srgbClr val="EEA231"/>
                </a:solidFill>
              </a:rPr>
              <a:t>That they should understand and pursue Biblical Goals.</a:t>
            </a:r>
            <a:endParaRPr b="1" sz="2100" u="sng">
              <a:solidFill>
                <a:srgbClr val="EEA231"/>
              </a:solidFill>
            </a:endParaRPr>
          </a:p>
          <a:p>
            <a:pPr>
              <a:defRPr sz="2000"/>
            </a:pPr>
            <a:endParaRPr b="1" sz="2100" u="sng">
              <a:solidFill>
                <a:srgbClr val="EEA231"/>
              </a:solidFill>
            </a:endParaRPr>
          </a:p>
          <a:p>
            <a:pPr>
              <a:defRPr sz="2000"/>
            </a:pPr>
            <a:r>
              <a:t>You see the reason for spending time on myths is not the real issue, </a:t>
            </a:r>
            <a:r>
              <a:rPr b="1" sz="2100" u="sng">
                <a:solidFill>
                  <a:srgbClr val="FEE933"/>
                </a:solidFill>
              </a:rPr>
              <a:t>the negligence of pursuing spiritual maturity is the issue.</a:t>
            </a:r>
            <a:r>
              <a:t> And therefore…. Paul says.. </a:t>
            </a:r>
          </a:p>
          <a:p>
            <a:pPr>
              <a:defRPr sz="2000"/>
            </a:pPr>
            <a:r>
              <a:t>Do not </a:t>
            </a:r>
            <a:r>
              <a:rPr b="1" sz="2100" u="sng">
                <a:solidFill>
                  <a:srgbClr val="FEE933"/>
                </a:solidFill>
              </a:rPr>
              <a:t>devote yourselves to myths</a:t>
            </a:r>
            <a:r>
              <a:t> that leads to speculation.</a:t>
            </a:r>
          </a:p>
          <a:p>
            <a:pPr>
              <a:defRPr sz="2000"/>
            </a:pPr>
          </a:p>
          <a:p>
            <a:pPr>
              <a:defRPr b="1" sz="2200">
                <a:solidFill>
                  <a:schemeClr val="accent4">
                    <a:lumOff val="12156"/>
                  </a:schemeClr>
                </a:solidFill>
              </a:defRPr>
            </a:pPr>
            <a:r>
              <a:t>Have you ever heard ….  What do you think? Well I think this…. </a:t>
            </a:r>
          </a:p>
          <a:p>
            <a:pPr>
              <a:defRPr sz="2000"/>
            </a:pPr>
            <a:r>
              <a:t>God is really saying</a:t>
            </a:r>
            <a:r>
              <a:rPr b="1" sz="2100" u="sng">
                <a:solidFill>
                  <a:srgbClr val="FEE933"/>
                </a:solidFill>
              </a:rPr>
              <a:t> I don’t really care what you think</a:t>
            </a:r>
            <a:r>
              <a:t>, you tell them what I have said. </a:t>
            </a:r>
          </a:p>
          <a:p>
            <a:pPr>
              <a:defRPr sz="2000"/>
            </a:pPr>
            <a:r>
              <a:rPr b="1" sz="2100" u="sng">
                <a:solidFill>
                  <a:srgbClr val="EEA231"/>
                </a:solidFill>
              </a:rPr>
              <a:t>What is important is the truth, and that will change their lives.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defRPr sz="2000"/>
            </a:pPr>
            <a:r>
              <a:rPr b="1" sz="2100" u="sng">
                <a:solidFill>
                  <a:srgbClr val="FEE933"/>
                </a:solidFill>
              </a:rPr>
              <a:t>Verse 4 - read</a:t>
            </a:r>
          </a:p>
          <a:p>
            <a:pPr>
              <a:defRPr sz="2000"/>
            </a:pPr>
          </a:p>
          <a:p>
            <a:pPr>
              <a:defRPr sz="2000"/>
            </a:pPr>
            <a:r>
              <a:t>But why?, to get a more to the root of the issue, </a:t>
            </a:r>
            <a:r>
              <a:rPr b="1" sz="2100" u="sng">
                <a:solidFill>
                  <a:srgbClr val="FEE933"/>
                </a:solidFill>
              </a:rPr>
              <a:t>WHY would people then spend time</a:t>
            </a:r>
            <a:r>
              <a:t> on myths and endless genealogies? </a:t>
            </a:r>
          </a:p>
          <a:p>
            <a:pPr>
              <a:defRPr sz="2000"/>
            </a:pPr>
          </a:p>
          <a:p>
            <a:pPr>
              <a:defRPr sz="2000"/>
            </a:pPr>
            <a:r>
              <a:t>Well, there’s probably 2 big reasons.</a:t>
            </a:r>
          </a:p>
          <a:p>
            <a:pPr marL="267368" indent="-267368">
              <a:buSzPct val="100000"/>
              <a:buAutoNum type="arabicPeriod" startAt="1"/>
              <a:defRPr sz="2000"/>
            </a:pPr>
            <a:r>
              <a:t>Firstly the </a:t>
            </a:r>
            <a:r>
              <a:rPr b="1" sz="2100" u="sng">
                <a:solidFill>
                  <a:srgbClr val="FEE933"/>
                </a:solidFill>
              </a:rPr>
              <a:t>truth is confrontational</a:t>
            </a:r>
            <a:r>
              <a:t>. And we </a:t>
            </a:r>
            <a:r>
              <a:rPr b="1" sz="2100" u="sng">
                <a:solidFill>
                  <a:srgbClr val="EEA231"/>
                </a:solidFill>
              </a:rPr>
              <a:t>don’t like to be confronted</a:t>
            </a:r>
            <a:r>
              <a:t>. If we look at the woman at the well in John 4. Jesus confronts her with the truth “you have had 5 husbands” and the first thing she does is she goes and says “</a:t>
            </a:r>
            <a:r>
              <a:rPr b="1" sz="2100" u="sng">
                <a:solidFill>
                  <a:srgbClr val="FEE933"/>
                </a:solidFill>
              </a:rPr>
              <a:t>Our fathers worshiped on this mountain, but you say in Jerusalem</a:t>
            </a:r>
            <a:r>
              <a:t> is the place we should worship”, and </a:t>
            </a:r>
            <a:r>
              <a:rPr b="1" sz="2100" u="sng">
                <a:solidFill>
                  <a:srgbClr val="EEA231"/>
                </a:solidFill>
              </a:rPr>
              <a:t>she starts speaking about nonsense / myths</a:t>
            </a:r>
            <a:r>
              <a:t>. Then Jesus is saying, no, no wait. The father is </a:t>
            </a:r>
            <a:r>
              <a:rPr b="1" sz="2100" u="sng">
                <a:solidFill>
                  <a:srgbClr val="FEE933"/>
                </a:solidFill>
              </a:rPr>
              <a:t>seeking true worshipers to worship Him</a:t>
            </a:r>
            <a:r>
              <a:t> in spirit and in truth. The moment scripture confronts us with truth we like to jump to all other kinds of nonsense. We like to rather speak about myths than to simply obey. </a:t>
            </a:r>
          </a:p>
          <a:p>
            <a:pPr marL="267368" indent="-267368">
              <a:buSzPct val="100000"/>
              <a:buAutoNum type="arabicPeriod" startAt="1"/>
              <a:defRPr sz="2000"/>
            </a:pPr>
            <a:r>
              <a:t>Secondly, the a</a:t>
            </a:r>
            <a:r>
              <a:rPr b="1" sz="2100" u="sng">
                <a:solidFill>
                  <a:srgbClr val="FEE933"/>
                </a:solidFill>
              </a:rPr>
              <a:t>pplication of the truth is too difficult</a:t>
            </a:r>
            <a:r>
              <a:t>. We </a:t>
            </a:r>
            <a:r>
              <a:rPr b="1" sz="2100" u="sng">
                <a:solidFill>
                  <a:srgbClr val="EEA231"/>
                </a:solidFill>
              </a:rPr>
              <a:t>like to avoid</a:t>
            </a:r>
            <a:r>
              <a:t> this. We know we should </a:t>
            </a:r>
            <a:r>
              <a:rPr b="1" sz="2100" u="sng">
                <a:solidFill>
                  <a:srgbClr val="EEA231"/>
                </a:solidFill>
              </a:rPr>
              <a:t>apply the truth</a:t>
            </a:r>
            <a:r>
              <a:t>, that we should be</a:t>
            </a:r>
            <a:r>
              <a:rPr b="1" sz="2100" u="sng">
                <a:solidFill>
                  <a:srgbClr val="EEA231"/>
                </a:solidFill>
              </a:rPr>
              <a:t> part of a church</a:t>
            </a:r>
            <a:r>
              <a:t>, </a:t>
            </a:r>
            <a:r>
              <a:rPr b="1" sz="2100" u="sng">
                <a:solidFill>
                  <a:srgbClr val="FEE933"/>
                </a:solidFill>
              </a:rPr>
              <a:t>start discipling other people</a:t>
            </a:r>
            <a:r>
              <a:t> in the truth. </a:t>
            </a:r>
          </a:p>
          <a:p>
            <a:pPr>
              <a:defRPr sz="2000"/>
            </a:pPr>
            <a:r>
              <a:rPr b="1" sz="2100" u="sng">
                <a:solidFill>
                  <a:srgbClr val="EEA231"/>
                </a:solidFill>
              </a:rPr>
              <a:t>But rather, I’ll spend time speaking about myths</a:t>
            </a:r>
            <a:r>
              <a:t> and nonsense. Now we want to be smart and look at genealogies etc etc. </a:t>
            </a:r>
            <a:r>
              <a:rPr b="1" sz="2100">
                <a:solidFill>
                  <a:srgbClr val="FF2600"/>
                </a:solidFill>
              </a:rPr>
              <a:t>Just STOP IT. Repent &amp; Simply follow Jesus</a:t>
            </a:r>
            <a:r>
              <a:t> and apply the TRUTH.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defRPr sz="2000"/>
            </a:pPr>
            <a:r>
              <a:rPr b="1" sz="2100" u="sng">
                <a:solidFill>
                  <a:srgbClr val="FEE933"/>
                </a:solidFill>
              </a:rPr>
              <a:t>Verse 4 - read</a:t>
            </a:r>
          </a:p>
          <a:p>
            <a:pPr>
              <a:defRPr sz="2000"/>
            </a:pPr>
          </a:p>
          <a:p>
            <a:pPr>
              <a:defRPr sz="2000"/>
            </a:pPr>
            <a:r>
              <a:t>These other things </a:t>
            </a:r>
            <a:r>
              <a:rPr b="1" sz="2100" u="sng">
                <a:solidFill>
                  <a:srgbClr val="FEE933"/>
                </a:solidFill>
              </a:rPr>
              <a:t>are only distractions</a:t>
            </a:r>
            <a:r>
              <a:t>. It’s distracting us of the things that are really important. And we today, wow we can talk </a:t>
            </a:r>
            <a:r>
              <a:rPr b="1" sz="2100" u="sng">
                <a:solidFill>
                  <a:srgbClr val="EEA231"/>
                </a:solidFill>
              </a:rPr>
              <a:t>about a lot of nonsense</a:t>
            </a:r>
            <a:r>
              <a:t>. And often these are the </a:t>
            </a:r>
            <a:r>
              <a:rPr b="1" sz="2100" u="sng">
                <a:solidFill>
                  <a:srgbClr val="FEE933"/>
                </a:solidFill>
              </a:rPr>
              <a:t>things that often brings disunity</a:t>
            </a:r>
            <a:r>
              <a:t> in churches. These are the things that we don’t agree with. Stop speculating, but read the word of God.</a:t>
            </a:r>
          </a:p>
          <a:p>
            <a:pPr>
              <a:defRPr sz="2000"/>
            </a:pPr>
            <a:r>
              <a:t>Those distractions won’t change your life, it won’t help:</a:t>
            </a:r>
          </a:p>
          <a:p>
            <a:pPr marL="267368" indent="-267368">
              <a:buSzPct val="100000"/>
              <a:buAutoNum type="arabicPeriod" startAt="1"/>
              <a:defRPr sz="2000"/>
            </a:pPr>
            <a:r>
              <a:t>Your marriage</a:t>
            </a:r>
          </a:p>
          <a:p>
            <a:pPr marL="267368" indent="-267368">
              <a:buSzPct val="100000"/>
              <a:buAutoNum type="arabicPeriod" startAt="1"/>
              <a:defRPr sz="2000"/>
            </a:pPr>
            <a:r>
              <a:t>Family relationships</a:t>
            </a:r>
          </a:p>
          <a:p>
            <a:pPr marL="267368" indent="-267368">
              <a:buSzPct val="100000"/>
              <a:buAutoNum type="arabicPeriod" startAt="1"/>
              <a:defRPr sz="2000"/>
            </a:pPr>
            <a:r>
              <a:t>Your Heart towards others</a:t>
            </a:r>
          </a:p>
          <a:p>
            <a:pPr marL="267368" indent="-267368">
              <a:buSzPct val="100000"/>
              <a:buAutoNum type="arabicPeriod" startAt="1"/>
              <a:defRPr sz="2000"/>
            </a:pPr>
            <a:r>
              <a:t>Overcoming Sin</a:t>
            </a:r>
          </a:p>
          <a:p>
            <a:pPr marL="267368" indent="-267368">
              <a:buSzPct val="100000"/>
              <a:buAutoNum type="arabicPeriod" startAt="1"/>
              <a:defRPr sz="2000"/>
            </a:pPr>
            <a:r>
              <a:t>Give you Victory over the flesh</a:t>
            </a:r>
          </a:p>
          <a:p>
            <a:pPr>
              <a:defRPr sz="2000"/>
            </a:pPr>
            <a:r>
              <a:t>It’s just going to </a:t>
            </a:r>
            <a:r>
              <a:rPr b="1" sz="2100" u="sng">
                <a:solidFill>
                  <a:srgbClr val="FEE933"/>
                </a:solidFill>
              </a:rPr>
              <a:t>take up your time and energy</a:t>
            </a:r>
            <a:r>
              <a:t>, but it won’t help you </a:t>
            </a:r>
            <a:r>
              <a:rPr b="1" sz="2100" u="sng">
                <a:solidFill>
                  <a:srgbClr val="EEA231"/>
                </a:solidFill>
              </a:rPr>
              <a:t>fulfil the calling God has for you</a:t>
            </a:r>
            <a:r>
              <a:t>. And the Bible tells us to </a:t>
            </a:r>
            <a:r>
              <a:rPr b="1" sz="2100" u="sng">
                <a:solidFill>
                  <a:srgbClr val="FEE933"/>
                </a:solidFill>
              </a:rPr>
              <a:t>make good use of the time because the days are evil!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marL="160421" indent="-160421">
              <a:buSzPct val="100000"/>
              <a:buAutoNum type="arabicPeriod" startAt="1"/>
              <a:defRPr sz="2000"/>
            </a:pPr>
            <a:r>
              <a:t> Have you asked the Lord </a:t>
            </a:r>
            <a:r>
              <a:rPr b="1" sz="2100" u="sng">
                <a:solidFill>
                  <a:srgbClr val="FEE933"/>
                </a:solidFill>
              </a:rPr>
              <a:t>how can you be a part of the plan of what He is busy</a:t>
            </a:r>
            <a:r>
              <a:t> with, what does He want you to do? What is it for 2024? </a:t>
            </a:r>
          </a:p>
          <a:p>
            <a:pPr marL="160421" indent="-160421">
              <a:buSzPct val="100000"/>
              <a:buAutoNum type="arabicPeriod" startAt="1"/>
              <a:defRPr sz="2000"/>
            </a:pPr>
            <a:r>
              <a:t>In the first place, if you have children,</a:t>
            </a:r>
            <a:r>
              <a:rPr b="1" sz="2100" u="sng">
                <a:solidFill>
                  <a:srgbClr val="EEA231"/>
                </a:solidFill>
              </a:rPr>
              <a:t> are you teaching them the correct doctrine? </a:t>
            </a:r>
            <a:endParaRPr b="1" sz="2100" u="sng">
              <a:solidFill>
                <a:srgbClr val="EEA231"/>
              </a:solidFill>
            </a:endParaRPr>
          </a:p>
          <a:p>
            <a:pPr>
              <a:defRPr sz="2000"/>
            </a:pPr>
            <a:r>
              <a:t>Secondly, are you constantly </a:t>
            </a:r>
            <a:r>
              <a:rPr b="1" sz="2100" u="sng">
                <a:solidFill>
                  <a:srgbClr val="FEE933"/>
                </a:solidFill>
              </a:rPr>
              <a:t>seeking sound doctrine, </a:t>
            </a:r>
            <a:r>
              <a:t>studying the word of God on your own? </a:t>
            </a:r>
          </a:p>
          <a:p>
            <a:pPr>
              <a:defRPr sz="2000"/>
            </a:pPr>
          </a:p>
          <a:p>
            <a:pPr>
              <a:defRPr sz="2000"/>
            </a:pPr>
            <a:r>
              <a:t>3. Are you more interested in all kinds of weird topics? Avoiding the confrontation of the truth? Becoming distracted?  </a:t>
            </a:r>
          </a:p>
          <a:p>
            <a:pPr>
              <a:defRPr sz="2000"/>
            </a:pPr>
            <a:r>
              <a:t>Or are you</a:t>
            </a:r>
            <a:r>
              <a:rPr b="1" sz="2100" u="sng">
                <a:solidFill>
                  <a:srgbClr val="FEE933"/>
                </a:solidFill>
              </a:rPr>
              <a:t> truly seeking relationship</a:t>
            </a:r>
            <a:r>
              <a:t> with our Lord Jesus,</a:t>
            </a:r>
            <a:r>
              <a:rPr b="1" sz="2100" u="sng">
                <a:solidFill>
                  <a:srgbClr val="EEA231"/>
                </a:solidFill>
              </a:rPr>
              <a:t> repenting</a:t>
            </a:r>
            <a:r>
              <a:t> where necessary, </a:t>
            </a:r>
            <a:r>
              <a:rPr b="1" sz="2100" u="sng">
                <a:solidFill>
                  <a:srgbClr val="FEE933"/>
                </a:solidFill>
              </a:rPr>
              <a:t>laying down</a:t>
            </a:r>
            <a:r>
              <a:t> your life, and</a:t>
            </a:r>
            <a:r>
              <a:rPr b="1" sz="2100" u="sng">
                <a:solidFill>
                  <a:srgbClr val="EEA231"/>
                </a:solidFill>
              </a:rPr>
              <a:t> studying the Bible</a:t>
            </a:r>
            <a:r>
              <a:t>. Nothing wrong with having nice debates, but </a:t>
            </a:r>
            <a:r>
              <a:rPr b="1" sz="2100" u="sng">
                <a:solidFill>
                  <a:srgbClr val="FEE933"/>
                </a:solidFill>
              </a:rPr>
              <a:t>make sure that its not distracting </a:t>
            </a:r>
            <a:r>
              <a:t>you. Also things like</a:t>
            </a:r>
          </a:p>
          <a:p>
            <a:pPr marL="228600" indent="-228600">
              <a:buSzPct val="100000"/>
              <a:buChar char="•"/>
              <a:defRPr sz="2000"/>
            </a:pPr>
            <a:r>
              <a:t>Hobbies</a:t>
            </a:r>
          </a:p>
          <a:p>
            <a:pPr marL="228600" indent="-228600">
              <a:buSzPct val="100000"/>
              <a:buChar char="•"/>
              <a:defRPr sz="2000"/>
            </a:pPr>
            <a:r>
              <a:t>Sport</a:t>
            </a:r>
          </a:p>
          <a:p>
            <a:pPr marL="228600" indent="-228600">
              <a:buSzPct val="100000"/>
              <a:buChar char="•"/>
              <a:defRPr sz="2000"/>
            </a:pPr>
            <a:r>
              <a:t>Career</a:t>
            </a:r>
          </a:p>
          <a:p>
            <a:pPr>
              <a:defRPr sz="2000"/>
            </a:pPr>
            <a:r>
              <a:t>Make sure that you prioritise what is important. There is a </a:t>
            </a:r>
            <a:r>
              <a:rPr b="1" sz="2100" u="sng">
                <a:solidFill>
                  <a:srgbClr val="EEA231"/>
                </a:solidFill>
              </a:rPr>
              <a:t>unhealthy prioritisation even from good things. </a:t>
            </a:r>
            <a:endParaRPr b="1" sz="2100" u="sng">
              <a:solidFill>
                <a:srgbClr val="EEA231"/>
              </a:solidFill>
            </a:endParaRPr>
          </a:p>
          <a:p>
            <a:pPr>
              <a:defRPr sz="2000"/>
            </a:pPr>
            <a:r>
              <a:t>Is the goals that you have</a:t>
            </a:r>
            <a:r>
              <a:rPr b="1" sz="2100" u="sng">
                <a:solidFill>
                  <a:srgbClr val="FEE933"/>
                </a:solidFill>
              </a:rPr>
              <a:t> Biblical goals</a:t>
            </a:r>
            <a:r>
              <a:t>. Is it focused on </a:t>
            </a:r>
            <a:r>
              <a:rPr b="1" sz="2100" u="sng">
                <a:solidFill>
                  <a:srgbClr val="FEE933"/>
                </a:solidFill>
              </a:rPr>
              <a:t>Spiritual maturity or is it worldly</a:t>
            </a:r>
            <a:r>
              <a:t>? Test you heart. What do you spend time on? Ask God to help.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p>
            <a:pPr>
              <a:defRPr sz="2000"/>
            </a:pPr>
            <a:r>
              <a:t>And therefore the</a:t>
            </a:r>
            <a:r>
              <a:rPr b="1" sz="2100" u="sng">
                <a:solidFill>
                  <a:srgbClr val="FEE933"/>
                </a:solidFill>
              </a:rPr>
              <a:t> better we understand the roles</a:t>
            </a:r>
            <a:r>
              <a:t> of pastor/leader, the better we can pastor others but also the </a:t>
            </a:r>
            <a:r>
              <a:rPr b="1" sz="2100" u="sng">
                <a:solidFill>
                  <a:srgbClr val="EEA231"/>
                </a:solidFill>
              </a:rPr>
              <a:t>better can support the leaders </a:t>
            </a:r>
            <a:r>
              <a:t>and the safer we will be. </a:t>
            </a:r>
          </a:p>
          <a:p>
            <a:pPr>
              <a:defRPr sz="2000"/>
            </a:pPr>
            <a:r>
              <a:t>And yes, then off course God calls certain people to also </a:t>
            </a:r>
            <a:r>
              <a:rPr b="1" sz="2100" u="sng">
                <a:solidFill>
                  <a:srgbClr val="FEE933"/>
                </a:solidFill>
              </a:rPr>
              <a:t>pastor larger groups of people </a:t>
            </a:r>
            <a:r>
              <a:t>like the church. And the better each one of us can also understand how loving and pastoring looks like according to the Bible the </a:t>
            </a:r>
            <a:r>
              <a:rPr b="1" sz="2100" u="sng">
                <a:solidFill>
                  <a:srgbClr val="FEE933"/>
                </a:solidFill>
              </a:rPr>
              <a:t>safer you are going to be</a:t>
            </a:r>
            <a:r>
              <a:t>. </a:t>
            </a:r>
          </a:p>
          <a:p>
            <a:pPr>
              <a:defRPr sz="2000"/>
            </a:pPr>
          </a:p>
          <a:p>
            <a:pPr>
              <a:defRPr b="1" sz="2100" u="sng">
                <a:solidFill>
                  <a:srgbClr val="FF2600"/>
                </a:solidFill>
              </a:defRPr>
            </a:pPr>
            <a:r>
              <a:t>Bad news: </a:t>
            </a:r>
          </a:p>
          <a:p>
            <a:pPr>
              <a:defRPr sz="2000"/>
            </a:pPr>
            <a:r>
              <a:t>Because not everyone who feels that they are a pastor should be a pastor, and the Bible also says that some of them will be led by </a:t>
            </a:r>
            <a:r>
              <a:rPr b="1" sz="2100" u="sng">
                <a:solidFill>
                  <a:srgbClr val="EEA231"/>
                </a:solidFill>
              </a:rPr>
              <a:t>their flesh and not by the spirit</a:t>
            </a:r>
            <a:r>
              <a:t>. And therefore how do we then know. </a:t>
            </a:r>
          </a:p>
          <a:p>
            <a:pPr>
              <a:defRPr sz="2000"/>
            </a:pPr>
            <a:r>
              <a:t>We look at the Bible.</a:t>
            </a:r>
          </a:p>
          <a:p>
            <a:pPr>
              <a:defRPr sz="2000"/>
            </a:pPr>
            <a:r>
              <a:t>And also take a look at this, this is Paul speaking to the elders of the Ephesians saying the following:</a:t>
            </a:r>
          </a:p>
          <a:p>
            <a:pPr>
              <a:defRPr b="1" sz="2100" u="sng">
                <a:solidFill>
                  <a:schemeClr val="accent3"/>
                </a:solidFill>
              </a:defRPr>
            </a:pPr>
            <a:r>
              <a:t>READ - Acts 20:28-30</a:t>
            </a:r>
          </a:p>
          <a:p>
            <a:pPr>
              <a:defRPr sz="2000"/>
            </a:pPr>
            <a:r>
              <a:t>This is going to happen, probably happening, </a:t>
            </a:r>
            <a:r>
              <a:rPr b="1" sz="2100" u="sng">
                <a:solidFill>
                  <a:srgbClr val="FEE933"/>
                </a:solidFill>
              </a:rPr>
              <a:t>people bringing disunity.</a:t>
            </a:r>
            <a:r>
              <a:t> </a:t>
            </a:r>
          </a:p>
          <a:p>
            <a:pPr>
              <a:defRPr sz="2000"/>
            </a:pPr>
            <a:r>
              <a:t>And </a:t>
            </a:r>
            <a:r>
              <a:rPr b="1" u="sng">
                <a:solidFill>
                  <a:schemeClr val="accent5">
                    <a:lumOff val="11617"/>
                  </a:schemeClr>
                </a:solidFill>
              </a:rPr>
              <a:t>some may even believe the false teachers</a:t>
            </a:r>
            <a:r>
              <a:t> and say “these people are legitimate leaders”. Its very dangerous, and therefore </a:t>
            </a:r>
            <a:r>
              <a:rPr b="1" sz="2100" u="sng">
                <a:solidFill>
                  <a:srgbClr val="EEA231"/>
                </a:solidFill>
              </a:rPr>
              <a:t>understanding leadership is so important!</a:t>
            </a:r>
            <a:endParaRPr b="1" sz="2100" u="sng">
              <a:solidFill>
                <a:srgbClr val="EEA231"/>
              </a:solidFill>
            </a:endParaRPr>
          </a:p>
          <a:p>
            <a:pPr>
              <a:defRPr sz="2000"/>
            </a:pPr>
          </a:p>
          <a:p>
            <a:pPr>
              <a:defRPr sz="2000"/>
            </a:pPr>
            <a:r>
              <a:t>The other </a:t>
            </a:r>
            <a:r>
              <a:rPr b="1" sz="2100" u="sng">
                <a:solidFill>
                  <a:srgbClr val="EEA231"/>
                </a:solidFill>
              </a:rPr>
              <a:t>danger of not understanding</a:t>
            </a:r>
            <a:r>
              <a:t> is we often tend to apply what we do know. We </a:t>
            </a:r>
            <a:r>
              <a:rPr b="1" sz="2100" u="sng">
                <a:solidFill>
                  <a:srgbClr val="FEE933"/>
                </a:solidFill>
              </a:rPr>
              <a:t>take business models</a:t>
            </a:r>
            <a:r>
              <a:t> and pull it into the church.  The church is </a:t>
            </a:r>
            <a:r>
              <a:rPr b="1" sz="2100" u="sng">
                <a:solidFill>
                  <a:srgbClr val="FEE933"/>
                </a:solidFill>
              </a:rPr>
              <a:t>not a business</a:t>
            </a:r>
            <a:r>
              <a:t>. And we need to be careful really asking the Lord for guidance and asking God to help us and give us wisdom to lead well. </a:t>
            </a:r>
          </a:p>
          <a:p>
            <a:pPr>
              <a:defRPr sz="20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p>
            <a:pPr>
              <a:defRPr sz="2000"/>
            </a:pPr>
            <a:r>
              <a:t>These letters also give directions that have </a:t>
            </a:r>
            <a:r>
              <a:rPr b="1" sz="2100" u="sng">
                <a:solidFill>
                  <a:srgbClr val="EEA231"/>
                </a:solidFill>
              </a:rPr>
              <a:t>both a personal and corporate flavor </a:t>
            </a:r>
            <a:r>
              <a:t>necessary for the </a:t>
            </a:r>
            <a:r>
              <a:rPr b="1" sz="2100" u="sng">
                <a:solidFill>
                  <a:srgbClr val="FEE933"/>
                </a:solidFill>
              </a:rPr>
              <a:t>care, conduct, order, ministry, and administration of churches</a:t>
            </a:r>
            <a:r>
              <a:t> or assemblies of believers. So lets see what are the main themes Paul addresses in this books:</a:t>
            </a:r>
          </a:p>
          <a:p>
            <a:pPr>
              <a:defRPr sz="2000"/>
            </a:pPr>
          </a:p>
          <a:p>
            <a:pPr marL="267368" indent="-267368">
              <a:buSzPct val="100000"/>
              <a:buAutoNum type="arabicPeriod" startAt="1"/>
              <a:defRPr sz="2000"/>
            </a:pPr>
            <a:r>
              <a:t>They </a:t>
            </a:r>
            <a:r>
              <a:rPr b="1" sz="2100" u="sng">
                <a:solidFill>
                  <a:srgbClr val="FEE933"/>
                </a:solidFill>
              </a:rPr>
              <a:t>really stress Sound doctrine. </a:t>
            </a:r>
            <a:r>
              <a:t>Probably the most important. Will talk about it today. </a:t>
            </a:r>
            <a:endParaRPr b="1" sz="2100" u="sng">
              <a:solidFill>
                <a:srgbClr val="FEE933"/>
              </a:solidFill>
            </a:endParaRPr>
          </a:p>
          <a:p>
            <a:pPr marL="267368" indent="-267368">
              <a:buSzPct val="100000"/>
              <a:buAutoNum type="arabicPeriod" startAt="1"/>
              <a:defRPr sz="2000"/>
            </a:pPr>
            <a:r>
              <a:t>The share much</a:t>
            </a:r>
            <a:r>
              <a:rPr b="1" sz="2100" u="sng">
                <a:solidFill>
                  <a:srgbClr val="FEE933"/>
                </a:solidFill>
              </a:rPr>
              <a:t> light on church administration</a:t>
            </a:r>
            <a:r>
              <a:t>, like  </a:t>
            </a:r>
            <a:r>
              <a:rPr b="1" sz="2100" u="sng">
                <a:solidFill>
                  <a:srgbClr val="EEA231"/>
                </a:solidFill>
              </a:rPr>
              <a:t>young and old men and woman, elders, counseling</a:t>
            </a:r>
            <a:r>
              <a:t> etc. </a:t>
            </a:r>
          </a:p>
          <a:p>
            <a:pPr marL="280736" indent="-280736">
              <a:buSzPct val="100000"/>
              <a:buAutoNum type="arabicPeriod" startAt="1"/>
              <a:defRPr sz="2000"/>
            </a:pPr>
            <a:r>
              <a:rPr b="1" sz="2100" u="sng">
                <a:solidFill>
                  <a:srgbClr val="FEE933"/>
                </a:solidFill>
              </a:rPr>
              <a:t>They demand consecrated living</a:t>
            </a:r>
            <a:r>
              <a:t>. Asking the question can someone be doctrinally sound but corrupt in practice? </a:t>
            </a:r>
          </a:p>
          <a:p>
            <a:pPr marL="267368" indent="-267368">
              <a:buSzPct val="100000"/>
              <a:buAutoNum type="arabicPeriod" startAt="1"/>
              <a:defRPr sz="2000"/>
            </a:pPr>
            <a:r>
              <a:t>Few other topics, but these are the important ones. </a:t>
            </a:r>
          </a:p>
          <a:p>
            <a:pPr>
              <a:defRPr sz="2000"/>
            </a:pPr>
          </a:p>
          <a:p>
            <a:pPr>
              <a:defRPr sz="2000"/>
            </a:pPr>
            <a:r>
              <a:t>In summary we can say that these books were designed by God to </a:t>
            </a:r>
            <a:r>
              <a:rPr b="1" sz="2100" u="sng">
                <a:solidFill>
                  <a:srgbClr val="FEE933"/>
                </a:solidFill>
              </a:rPr>
              <a:t>guide and aid us</a:t>
            </a:r>
            <a:r>
              <a:t> in our </a:t>
            </a:r>
            <a:r>
              <a:rPr b="1" sz="2100" u="sng">
                <a:solidFill>
                  <a:srgbClr val="EEA231"/>
                </a:solidFill>
              </a:rPr>
              <a:t>pastoral responsibilities</a:t>
            </a:r>
            <a:r>
              <a:t>, organic development and to </a:t>
            </a:r>
            <a:r>
              <a:rPr b="1" sz="2100" u="sng">
                <a:solidFill>
                  <a:srgbClr val="EEA231"/>
                </a:solidFill>
              </a:rPr>
              <a:t>shepherd care for local flocks.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Shape 49"/>
          <p:cNvSpPr/>
          <p:nvPr>
            <p:ph type="sldImg"/>
          </p:nvPr>
        </p:nvSpPr>
        <p:spPr>
          <a:prstGeom prst="rect">
            <a:avLst/>
          </a:prstGeom>
        </p:spPr>
        <p:txBody>
          <a:bodyPr/>
          <a:lstStyle/>
          <a:p>
            <a:pPr/>
          </a:p>
        </p:txBody>
      </p:sp>
      <p:sp>
        <p:nvSpPr>
          <p:cNvPr id="50" name="Shape 50"/>
          <p:cNvSpPr/>
          <p:nvPr>
            <p:ph type="body" sz="quarter" idx="1"/>
          </p:nvPr>
        </p:nvSpPr>
        <p:spPr>
          <a:prstGeom prst="rect">
            <a:avLst/>
          </a:prstGeom>
        </p:spPr>
        <p:txBody>
          <a:bodyPr/>
          <a:lstStyle/>
          <a:p>
            <a:pPr>
              <a:defRPr sz="2000"/>
            </a:pPr>
            <a:r>
              <a:t>So let’s start today. We are looking today at 1 Tim 1:1-4</a:t>
            </a:r>
          </a:p>
          <a:p>
            <a:pPr>
              <a:defRPr sz="2000"/>
            </a:pPr>
            <a:r>
              <a:t>So 1 Tim. This is a letter from Paul to Timothy. A letter. </a:t>
            </a:r>
          </a:p>
          <a:p>
            <a:pPr>
              <a:defRPr sz="2000"/>
            </a:pPr>
            <a:r>
              <a:rPr b="1" sz="2100" u="sng">
                <a:solidFill>
                  <a:srgbClr val="FEE933"/>
                </a:solidFill>
              </a:rPr>
              <a:t>Read 1 Tim:1-4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a:p>
        </p:txBody>
      </p:sp>
      <p:sp>
        <p:nvSpPr>
          <p:cNvPr id="58" name="Shape 58"/>
          <p:cNvSpPr/>
          <p:nvPr>
            <p:ph type="body" sz="quarter" idx="1"/>
          </p:nvPr>
        </p:nvSpPr>
        <p:spPr>
          <a:prstGeom prst="rect">
            <a:avLst/>
          </a:prstGeom>
        </p:spPr>
        <p:txBody>
          <a:bodyPr/>
          <a:lstStyle>
            <a:lvl1pPr>
              <a:defRPr sz="1800"/>
            </a:lvl1pPr>
          </a:lstStyle>
          <a:p>
            <a:pPr/>
            <a:r>
              <a:t>READ AGAIN - Explain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a:p>
        </p:txBody>
      </p:sp>
      <p:sp>
        <p:nvSpPr>
          <p:cNvPr id="66" name="Shape 66"/>
          <p:cNvSpPr/>
          <p:nvPr>
            <p:ph type="body" sz="quarter" idx="1"/>
          </p:nvPr>
        </p:nvSpPr>
        <p:spPr>
          <a:prstGeom prst="rect">
            <a:avLst/>
          </a:prstGeom>
        </p:spPr>
        <p:txBody>
          <a:bodyPr/>
          <a:lstStyle/>
          <a:p>
            <a:pPr>
              <a:defRPr sz="2000"/>
            </a:pPr>
            <a:r>
              <a:rPr b="1" sz="2100" u="sng">
                <a:solidFill>
                  <a:srgbClr val="EEA231"/>
                </a:solidFill>
              </a:rPr>
              <a:t>Verse 1</a:t>
            </a:r>
          </a:p>
          <a:p>
            <a:pPr>
              <a:defRPr sz="2000"/>
            </a:pPr>
            <a:r>
              <a:t>So they start in the very common way, where</a:t>
            </a:r>
            <a:r>
              <a:rPr b="1" sz="2100" u="sng">
                <a:solidFill>
                  <a:srgbClr val="FEE933"/>
                </a:solidFill>
              </a:rPr>
              <a:t> Paul introduces himself in the beginning</a:t>
            </a:r>
            <a:r>
              <a:t>. May be different today.  When </a:t>
            </a:r>
            <a:r>
              <a:rPr b="1" sz="2100" u="sng">
                <a:solidFill>
                  <a:srgbClr val="EEA231"/>
                </a:solidFill>
              </a:rPr>
              <a:t>we write letters</a:t>
            </a:r>
            <a:r>
              <a:t> to someone, we may put our</a:t>
            </a:r>
            <a:r>
              <a:rPr b="1" sz="2100" u="sng">
                <a:solidFill>
                  <a:srgbClr val="FEE933"/>
                </a:solidFill>
              </a:rPr>
              <a:t> names at the end</a:t>
            </a:r>
            <a:r>
              <a:t>. But they wrote on scrolls and a can only t</a:t>
            </a:r>
            <a:r>
              <a:rPr b="1" sz="2100" u="sng">
                <a:solidFill>
                  <a:srgbClr val="FEE933"/>
                </a:solidFill>
              </a:rPr>
              <a:t>hink for convenience</a:t>
            </a:r>
            <a:r>
              <a:t> they added their name first.</a:t>
            </a:r>
          </a:p>
          <a:p>
            <a:pPr>
              <a:defRPr sz="2000"/>
            </a:pPr>
          </a:p>
          <a:p>
            <a:pPr>
              <a:defRPr sz="2000"/>
            </a:pPr>
            <a:r>
              <a:t>But this is very interesting. This is not </a:t>
            </a:r>
            <a:r>
              <a:rPr b="1" sz="2100" u="sng">
                <a:solidFill>
                  <a:srgbClr val="FEE933"/>
                </a:solidFill>
              </a:rPr>
              <a:t>just an informal letter</a:t>
            </a:r>
            <a:r>
              <a:t>. Paul and Timothy had a good relationship, they worked together, very important, why </a:t>
            </a:r>
            <a:r>
              <a:rPr b="1" sz="2100" u="sng">
                <a:solidFill>
                  <a:srgbClr val="EEA231"/>
                </a:solidFill>
              </a:rPr>
              <a:t>did he give his title? </a:t>
            </a:r>
          </a:p>
          <a:p>
            <a:pPr>
              <a:defRPr sz="2000"/>
            </a:pPr>
            <a:r>
              <a:t>If you wrote a</a:t>
            </a:r>
            <a:r>
              <a:rPr b="1" sz="2100" u="sng">
                <a:solidFill>
                  <a:srgbClr val="FEE933"/>
                </a:solidFill>
              </a:rPr>
              <a:t> letter to a friend</a:t>
            </a:r>
            <a:r>
              <a:t> would you give your title etc?</a:t>
            </a:r>
          </a:p>
          <a:p>
            <a:pPr>
              <a:defRPr sz="2000"/>
            </a:pPr>
          </a:p>
          <a:p>
            <a:pPr>
              <a:defRPr sz="2000"/>
            </a:pPr>
            <a:r>
              <a:t>So why?</a:t>
            </a:r>
          </a:p>
          <a:p>
            <a:pPr marL="267368" indent="-267368">
              <a:buSzPct val="100000"/>
              <a:buAutoNum type="arabicPeriod" startAt="1"/>
              <a:defRPr sz="2000"/>
            </a:pPr>
            <a:r>
              <a:t>Paul expected that this letter will be </a:t>
            </a:r>
            <a:r>
              <a:rPr b="1" sz="2100" u="sng">
                <a:solidFill>
                  <a:srgbClr val="FEE933"/>
                </a:solidFill>
              </a:rPr>
              <a:t>read to the larger church.</a:t>
            </a:r>
          </a:p>
          <a:p>
            <a:pPr marL="267368" indent="-267368">
              <a:buSzPct val="100000"/>
              <a:buAutoNum type="arabicPeriod" startAt="1"/>
              <a:defRPr sz="2000"/>
            </a:pPr>
            <a:r>
              <a:t>But more, he calls attention that his </a:t>
            </a:r>
            <a:r>
              <a:rPr b="1" sz="2100" u="sng">
                <a:solidFill>
                  <a:srgbClr val="EEA231"/>
                </a:solidFill>
              </a:rPr>
              <a:t>ministry is a call of God.</a:t>
            </a:r>
            <a:r>
              <a:t> He is making it clear that </a:t>
            </a:r>
            <a:r>
              <a:rPr b="1" sz="2100" u="sng">
                <a:solidFill>
                  <a:srgbClr val="FEE933"/>
                </a:solidFill>
              </a:rPr>
              <a:t>He didn’t choose </a:t>
            </a:r>
            <a:r>
              <a:t>to write this letter this is a </a:t>
            </a:r>
            <a:r>
              <a:rPr b="1" sz="2100" u="sng">
                <a:solidFill>
                  <a:srgbClr val="FEE933"/>
                </a:solidFill>
              </a:rPr>
              <a:t>command of God!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a:p>
        </p:txBody>
      </p:sp>
      <p:sp>
        <p:nvSpPr>
          <p:cNvPr id="74" name="Shape 74"/>
          <p:cNvSpPr/>
          <p:nvPr>
            <p:ph type="body" sz="quarter" idx="1"/>
          </p:nvPr>
        </p:nvSpPr>
        <p:spPr>
          <a:prstGeom prst="rect">
            <a:avLst/>
          </a:prstGeom>
        </p:spPr>
        <p:txBody>
          <a:bodyPr/>
          <a:lstStyle/>
          <a:p>
            <a:pPr>
              <a:defRPr sz="2000"/>
            </a:pPr>
            <a:r>
              <a:t>In </a:t>
            </a:r>
            <a:r>
              <a:rPr b="1">
                <a:solidFill>
                  <a:schemeClr val="accent3"/>
                </a:solidFill>
              </a:rPr>
              <a:t>Acts 13:1-3 it says. READ</a:t>
            </a:r>
            <a:endParaRPr b="1">
              <a:solidFill>
                <a:schemeClr val="accent3"/>
              </a:solidFill>
            </a:endParaRPr>
          </a:p>
          <a:p>
            <a:pPr>
              <a:defRPr sz="2000"/>
            </a:pPr>
            <a:r>
              <a:t>He wasn’t selected as a majority vote, but the Lord who called Him. </a:t>
            </a:r>
          </a:p>
          <a:p>
            <a:pPr>
              <a:defRPr sz="2000"/>
            </a:pPr>
          </a:p>
          <a:p>
            <a:pPr>
              <a:defRPr sz="2000"/>
            </a:pPr>
            <a:r>
              <a:t>The laying on of hands was a </a:t>
            </a:r>
            <a:r>
              <a:rPr b="1" sz="2100" u="sng">
                <a:solidFill>
                  <a:srgbClr val="FEE933"/>
                </a:solidFill>
              </a:rPr>
              <a:t>recognition of what God called</a:t>
            </a:r>
            <a:r>
              <a:t>. </a:t>
            </a:r>
          </a:p>
          <a:p>
            <a:pPr>
              <a:defRPr sz="2000"/>
            </a:pPr>
            <a:r>
              <a:t>We don’t have the</a:t>
            </a:r>
            <a:r>
              <a:rPr b="1" sz="2100" u="sng">
                <a:solidFill>
                  <a:srgbClr val="EEA231"/>
                </a:solidFill>
              </a:rPr>
              <a:t> ability to ordain people to be leaders</a:t>
            </a:r>
            <a:r>
              <a:t>. It’s God who calls. And we have deviated from this in some areas. We got business models. We don’t need to pray. Just give them a degree and they can do it. </a:t>
            </a:r>
          </a:p>
          <a:p>
            <a:pPr>
              <a:defRPr sz="2000"/>
            </a:pPr>
          </a:p>
          <a:p>
            <a:pPr>
              <a:defRPr sz="2000"/>
            </a:pPr>
            <a:r>
              <a:t>Just Note: Having a degree is awesome, and it helps. But God </a:t>
            </a:r>
            <a:r>
              <a:rPr b="1" sz="2100" u="sng">
                <a:solidFill>
                  <a:srgbClr val="FEE933"/>
                </a:solidFill>
              </a:rPr>
              <a:t>goes beyond academic learning</a:t>
            </a:r>
            <a:r>
              <a:t>, </a:t>
            </a:r>
            <a:r>
              <a:rPr b="1" sz="2100" u="sng">
                <a:solidFill>
                  <a:srgbClr val="FEE933"/>
                </a:solidFill>
              </a:rPr>
              <a:t>God empowers </a:t>
            </a:r>
            <a:r>
              <a:t>a person to do those things.  </a:t>
            </a:r>
          </a:p>
          <a:p>
            <a:pPr>
              <a:defRPr sz="2000"/>
            </a:pPr>
          </a:p>
          <a:p>
            <a:pPr>
              <a:defRPr sz="2000"/>
            </a:pPr>
            <a:r>
              <a:t>The Holy Spirit empowers, </a:t>
            </a:r>
            <a:r>
              <a:rPr b="1" sz="2100" u="sng">
                <a:solidFill>
                  <a:srgbClr val="FEE933"/>
                </a:solidFill>
              </a:rPr>
              <a:t>but often we take Him out of the equation,</a:t>
            </a:r>
            <a:r>
              <a:t> even in our own lives as well. But leadership is </a:t>
            </a:r>
            <a:r>
              <a:rPr b="1" sz="2100" u="sng">
                <a:solidFill>
                  <a:srgbClr val="EEA231"/>
                </a:solidFill>
              </a:rPr>
              <a:t>more a listening to the Holy Spirit </a:t>
            </a:r>
            <a:r>
              <a:t>than someone that can make great decisions. </a:t>
            </a:r>
          </a:p>
          <a:p>
            <a:pPr>
              <a:defRPr sz="2000"/>
            </a:pPr>
            <a:r>
              <a:t>Because we will fail.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a:p>
        </p:txBody>
      </p:sp>
      <p:sp>
        <p:nvSpPr>
          <p:cNvPr id="82" name="Shape 82"/>
          <p:cNvSpPr/>
          <p:nvPr>
            <p:ph type="body" sz="quarter" idx="1"/>
          </p:nvPr>
        </p:nvSpPr>
        <p:spPr>
          <a:prstGeom prst="rect">
            <a:avLst/>
          </a:prstGeom>
        </p:spPr>
        <p:txBody>
          <a:bodyPr/>
          <a:lstStyle/>
          <a:p>
            <a:pPr>
              <a:defRPr b="1" sz="2000" u="sng">
                <a:solidFill>
                  <a:schemeClr val="accent6"/>
                </a:solidFill>
              </a:defRPr>
            </a:pPr>
            <a:r>
              <a:rPr sz="2100"/>
              <a:t>Verse 2 </a:t>
            </a:r>
          </a:p>
          <a:p>
            <a:pPr>
              <a:defRPr sz="2000"/>
            </a:pPr>
            <a:r>
              <a:t>Timothy was his spiritual son, not his fleshly son. They spent a lot of time together, Paul consider him as a true son in the faith. </a:t>
            </a:r>
          </a:p>
          <a:p>
            <a:pPr>
              <a:defRPr sz="2000"/>
            </a:pPr>
            <a:r>
              <a:t>I think he also was really proud of Timothy. </a:t>
            </a:r>
          </a:p>
          <a:p>
            <a:pPr>
              <a:defRPr sz="2000"/>
            </a:pPr>
          </a:p>
          <a:p>
            <a:pPr>
              <a:defRPr b="1" sz="2000" u="sng">
                <a:solidFill>
                  <a:schemeClr val="accent6"/>
                </a:solidFill>
              </a:defRPr>
            </a:pPr>
            <a:r>
              <a:t>Verse 3</a:t>
            </a:r>
            <a:r>
              <a:t> </a:t>
            </a:r>
          </a:p>
          <a:p>
            <a:pPr>
              <a:defRPr sz="2000"/>
            </a:pPr>
            <a:r>
              <a:t>Then Paul dives in with raising the </a:t>
            </a:r>
            <a:r>
              <a:rPr b="1" sz="2100" u="sng">
                <a:solidFill>
                  <a:srgbClr val="FEE933"/>
                </a:solidFill>
              </a:rPr>
              <a:t>1st concern</a:t>
            </a:r>
            <a:r>
              <a:t> we see here in verse 1-7. </a:t>
            </a:r>
            <a:r>
              <a:rPr sz="2100"/>
              <a:t>The</a:t>
            </a:r>
            <a:r>
              <a:t> first concern is:</a:t>
            </a:r>
          </a:p>
          <a:p>
            <a:pPr>
              <a:defRPr sz="2000"/>
            </a:pPr>
            <a:r>
              <a:t>Timothy’s </a:t>
            </a:r>
            <a:r>
              <a:rPr b="1" sz="2100" u="sng">
                <a:solidFill>
                  <a:srgbClr val="FEE933"/>
                </a:solidFill>
              </a:rPr>
              <a:t>staying power </a:t>
            </a:r>
            <a:r>
              <a:t>in Ephesus.</a:t>
            </a:r>
          </a:p>
          <a:p>
            <a:pPr>
              <a:defRPr sz="2000"/>
            </a:pPr>
            <a:r>
              <a:t>Firstly, Paul says. </a:t>
            </a:r>
            <a:r>
              <a:rPr b="1" sz="2100" u="sng">
                <a:solidFill>
                  <a:srgbClr val="FEE933"/>
                </a:solidFill>
              </a:rPr>
              <a:t>I urge you to stay</a:t>
            </a:r>
            <a:r>
              <a:t> at Ephesus. </a:t>
            </a:r>
          </a:p>
          <a:p>
            <a:pPr>
              <a:defRPr sz="2000"/>
            </a:pPr>
            <a:r>
              <a:t>Why would Paul urge Timothy to stay at a certain place? Well, Timothy probably wanted to leave. Why? </a:t>
            </a:r>
          </a:p>
          <a:p>
            <a:pPr>
              <a:defRPr sz="2000"/>
            </a:pPr>
            <a:r>
              <a:t>Well,</a:t>
            </a:r>
          </a:p>
          <a:p>
            <a:pPr marL="267368" indent="-267368">
              <a:buSzPct val="100000"/>
              <a:buAutoNum type="arabicPeriod" startAt="1"/>
              <a:defRPr sz="2000"/>
            </a:pPr>
            <a:r>
              <a:t>He </a:t>
            </a:r>
            <a:r>
              <a:rPr b="1" sz="2100" u="sng">
                <a:solidFill>
                  <a:srgbClr val="EEA231"/>
                </a:solidFill>
              </a:rPr>
              <a:t>could’ve been scared.</a:t>
            </a:r>
            <a:r>
              <a:t> We know already in Acts 20 that Paul warns the Ephesian elders against the false teachers. </a:t>
            </a:r>
          </a:p>
          <a:p>
            <a:pPr marL="267368" indent="-267368">
              <a:buSzPct val="100000"/>
              <a:buAutoNum type="arabicPeriod" startAt="1"/>
              <a:defRPr sz="2000"/>
            </a:pPr>
            <a:r>
              <a:t>Could’ve </a:t>
            </a:r>
            <a:r>
              <a:rPr b="1" sz="2100" u="sng">
                <a:solidFill>
                  <a:srgbClr val="EEAF3D"/>
                </a:solidFill>
              </a:rPr>
              <a:t>been his youth.</a:t>
            </a:r>
            <a:r>
              <a:t> Or simply because of the nature of what he was facing. </a:t>
            </a:r>
          </a:p>
          <a:p>
            <a:pPr>
              <a:defRPr sz="2000"/>
            </a:pPr>
          </a:p>
          <a:p>
            <a:pPr>
              <a:defRPr sz="2000"/>
            </a:pPr>
            <a:r>
              <a:t>But </a:t>
            </a:r>
            <a:r>
              <a:rPr b="1" sz="2100" u="sng">
                <a:solidFill>
                  <a:srgbClr val="FEE933"/>
                </a:solidFill>
              </a:rPr>
              <a:t>lets look at what he says why should Timothy</a:t>
            </a:r>
            <a:r>
              <a:t> stay? It was probably difficult for him to walk in this calling.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Shape 89"/>
          <p:cNvSpPr/>
          <p:nvPr>
            <p:ph type="sldImg"/>
          </p:nvPr>
        </p:nvSpPr>
        <p:spPr>
          <a:prstGeom prst="rect">
            <a:avLst/>
          </a:prstGeom>
        </p:spPr>
        <p:txBody>
          <a:bodyPr/>
          <a:lstStyle/>
          <a:p>
            <a:pPr/>
          </a:p>
        </p:txBody>
      </p:sp>
      <p:sp>
        <p:nvSpPr>
          <p:cNvPr id="90" name="Shape 90"/>
          <p:cNvSpPr/>
          <p:nvPr>
            <p:ph type="body" sz="quarter" idx="1"/>
          </p:nvPr>
        </p:nvSpPr>
        <p:spPr>
          <a:prstGeom prst="rect">
            <a:avLst/>
          </a:prstGeom>
        </p:spPr>
        <p:txBody>
          <a:bodyPr/>
          <a:lstStyle/>
          <a:p>
            <a:pPr>
              <a:defRPr b="1" sz="2000" u="sng">
                <a:solidFill>
                  <a:schemeClr val="accent6"/>
                </a:solidFill>
              </a:defRPr>
            </a:pPr>
            <a:r>
              <a:rPr sz="2100"/>
              <a:t>Verse 3 </a:t>
            </a:r>
          </a:p>
          <a:p>
            <a:pPr>
              <a:defRPr sz="2000"/>
            </a:pPr>
            <a:r>
              <a:t>Paul is encouraging Timothy to </a:t>
            </a:r>
          </a:p>
          <a:p>
            <a:pPr marL="280736" indent="-280736">
              <a:buSzPct val="100000"/>
              <a:buAutoNum type="arabicPeriod" startAt="1"/>
              <a:defRPr sz="2000"/>
            </a:pPr>
            <a:r>
              <a:rPr b="1" sz="2100" u="sng">
                <a:solidFill>
                  <a:srgbClr val="FEE933"/>
                </a:solidFill>
              </a:rPr>
              <a:t>walk in his purpose</a:t>
            </a:r>
            <a:r>
              <a:t>, but also </a:t>
            </a:r>
          </a:p>
          <a:p>
            <a:pPr marL="280736" indent="-280736">
              <a:buSzPct val="100000"/>
              <a:buAutoNum type="arabicPeriod" startAt="1"/>
              <a:defRPr sz="2000"/>
            </a:pPr>
            <a:r>
              <a:rPr b="1" sz="2100" u="sng">
                <a:solidFill>
                  <a:srgbClr val="FEE933"/>
                </a:solidFill>
              </a:rPr>
              <a:t>To steward what God</a:t>
            </a:r>
            <a:r>
              <a:t> has given him well. </a:t>
            </a:r>
          </a:p>
          <a:p>
            <a:pPr>
              <a:defRPr sz="2000"/>
            </a:pPr>
            <a:r>
              <a:t>Because it can </a:t>
            </a:r>
            <a:r>
              <a:rPr b="1" sz="2100" u="sng">
                <a:solidFill>
                  <a:srgbClr val="EEA231"/>
                </a:solidFill>
              </a:rPr>
              <a:t>definitely be difficult to walk in you calling </a:t>
            </a:r>
            <a:r>
              <a:t>sometimes. </a:t>
            </a:r>
          </a:p>
          <a:p>
            <a:pPr>
              <a:defRPr sz="2000"/>
            </a:pPr>
            <a:r>
              <a:t>Thats why in </a:t>
            </a:r>
            <a:r>
              <a:rPr b="1">
                <a:solidFill>
                  <a:schemeClr val="accent3"/>
                </a:solidFill>
              </a:rPr>
              <a:t>Gal 6 Paul also encourages us to “not become weary doing Good</a:t>
            </a:r>
            <a:r>
              <a:rPr>
                <a:solidFill>
                  <a:schemeClr val="accent3"/>
                </a:solidFill>
              </a:rPr>
              <a:t>” </a:t>
            </a:r>
            <a:r>
              <a:t>and in </a:t>
            </a:r>
          </a:p>
          <a:p>
            <a:pPr>
              <a:defRPr b="1" sz="2000">
                <a:solidFill>
                  <a:schemeClr val="accent3"/>
                </a:solidFill>
              </a:defRPr>
            </a:pPr>
            <a:r>
              <a:t>Phil 3 “I press on towards the goal to win the prize for which God has called me”. </a:t>
            </a:r>
          </a:p>
          <a:p>
            <a:pPr>
              <a:defRPr sz="2000"/>
            </a:pPr>
            <a:r>
              <a:t>We have to </a:t>
            </a:r>
            <a:r>
              <a:rPr b="1" sz="2100" u="sng">
                <a:solidFill>
                  <a:srgbClr val="FEE933"/>
                </a:solidFill>
              </a:rPr>
              <a:t>encourage one another as the day is drawing near l</a:t>
            </a:r>
            <a:r>
              <a:t>ike Heb 10 says. </a:t>
            </a:r>
          </a:p>
          <a:p>
            <a:pPr>
              <a:defRPr sz="2000"/>
            </a:pPr>
          </a:p>
          <a:p>
            <a:pPr>
              <a:defRPr sz="2000"/>
            </a:pPr>
            <a:r>
              <a:t>Just think a moment </a:t>
            </a:r>
            <a:r>
              <a:rPr b="1" sz="2100" u="sng">
                <a:solidFill>
                  <a:srgbClr val="EEA231"/>
                </a:solidFill>
              </a:rPr>
              <a:t>who are walking in accountability with?</a:t>
            </a:r>
            <a:endParaRPr b="1" sz="2100" u="sng">
              <a:solidFill>
                <a:srgbClr val="EEA231"/>
              </a:solidFill>
            </a:endParaRPr>
          </a:p>
          <a:p>
            <a:pPr>
              <a:defRPr sz="2000"/>
            </a:pPr>
            <a:r>
              <a:t>Does that </a:t>
            </a:r>
            <a:r>
              <a:rPr b="1" sz="2100" u="sng">
                <a:solidFill>
                  <a:srgbClr val="FEE933"/>
                </a:solidFill>
              </a:rPr>
              <a:t>person know your calling?</a:t>
            </a:r>
            <a:r>
              <a:t> </a:t>
            </a:r>
            <a:r>
              <a:rPr b="1" sz="2100" u="sng">
                <a:solidFill>
                  <a:srgbClr val="EEA231"/>
                </a:solidFill>
              </a:rPr>
              <a:t>Do you know your calling?</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414165" y="-1"/>
            <a:ext cx="13518076" cy="8013247"/>
            <a:chOff x="0" y="0"/>
            <a:chExt cx="13518076" cy="8013245"/>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410877" y="0"/>
              <a:ext cx="12143004" cy="6830440"/>
            </a:xfrm>
            <a:prstGeom prst="rect">
              <a:avLst/>
            </a:prstGeom>
            <a:ln w="12700" cap="flat">
              <a:noFill/>
              <a:miter lim="400000"/>
            </a:ln>
            <a:effectLst/>
          </p:spPr>
        </p:pic>
        <p:sp>
          <p:nvSpPr>
            <p:cNvPr id="21" name="1 Tim 1:1-4"/>
            <p:cNvSpPr txBox="1"/>
            <p:nvPr/>
          </p:nvSpPr>
          <p:spPr>
            <a:xfrm>
              <a:off x="0" y="3873128"/>
              <a:ext cx="879241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1:1-4</a:t>
              </a:r>
            </a:p>
          </p:txBody>
        </p:sp>
        <p:pic>
          <p:nvPicPr>
            <p:cNvPr id="22" name="logo_shofar orange.png" descr="logo_shofar orange.png"/>
            <p:cNvPicPr>
              <a:picLocks noChangeAspect="1"/>
            </p:cNvPicPr>
            <p:nvPr/>
          </p:nvPicPr>
          <p:blipFill>
            <a:blip r:embed="rId4">
              <a:extLst/>
            </a:blip>
            <a:stretch>
              <a:fillRect/>
            </a:stretch>
          </p:blipFill>
          <p:spPr>
            <a:xfrm>
              <a:off x="12212816" y="7107479"/>
              <a:ext cx="1305261" cy="905767"/>
            </a:xfrm>
            <a:prstGeom prst="rect">
              <a:avLst/>
            </a:prstGeom>
            <a:ln w="12700" cap="flat">
              <a:noFill/>
              <a:miter lim="400000"/>
            </a:ln>
            <a:effectLst/>
          </p:spPr>
        </p:pic>
        <p:sp>
          <p:nvSpPr>
            <p:cNvPr id="23" name="Concerns for Pastoral Ministry…"/>
            <p:cNvSpPr txBox="1"/>
            <p:nvPr/>
          </p:nvSpPr>
          <p:spPr>
            <a:xfrm>
              <a:off x="3613379" y="4889127"/>
              <a:ext cx="9286686" cy="17726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lnSpc>
                  <a:spcPct val="90000"/>
                </a:lnSpc>
                <a:defRPr b="1" sz="4100">
                  <a:effectLst>
                    <a:outerShdw sx="100000" sy="100000" kx="0" ky="0" algn="b" rotWithShape="0" blurRad="12700" dist="38100" dir="2700000">
                      <a:srgbClr val="FFFFFF"/>
                    </a:outerShdw>
                  </a:effectLst>
                  <a:latin typeface="Ink Free"/>
                  <a:ea typeface="Ink Free"/>
                  <a:cs typeface="Ink Free"/>
                  <a:sym typeface="Ink Free"/>
                </a:defRPr>
              </a:pPr>
              <a:r>
                <a:t>Concerns for Pastoral Ministry </a:t>
              </a:r>
            </a:p>
            <a:p>
              <a:pPr algn="ctr">
                <a:lnSpc>
                  <a:spcPct val="90000"/>
                </a:lnSpc>
                <a:defRPr b="1" sz="4100">
                  <a:effectLst>
                    <a:outerShdw sx="100000" sy="100000" kx="0" ky="0" algn="b" rotWithShape="0" blurRad="12700" dist="38100" dir="2700000">
                      <a:srgbClr val="FFFFFF"/>
                    </a:outerShdw>
                  </a:effectLst>
                  <a:latin typeface="Ink Free"/>
                  <a:ea typeface="Ink Free"/>
                  <a:cs typeface="Ink Free"/>
                  <a:sym typeface="Ink Free"/>
                </a:defRPr>
              </a:pPr>
              <a:r>
                <a:t>Part 1</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Group"/>
          <p:cNvGrpSpPr/>
          <p:nvPr/>
        </p:nvGrpSpPr>
        <p:grpSpPr>
          <a:xfrm>
            <a:off x="-1" y="-9525"/>
            <a:ext cx="12192001" cy="6867525"/>
            <a:chOff x="0" y="0"/>
            <a:chExt cx="12192000" cy="6867525"/>
          </a:xfrm>
        </p:grpSpPr>
        <p:pic>
          <p:nvPicPr>
            <p:cNvPr id="9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93"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95" name="1 Paul, an apostle of Christ Jesus by command of God our Savior and of Christ Jesus our hope, 2 To Timothy, my true child in the faith:…"/>
          <p:cNvSpPr txBox="1"/>
          <p:nvPr/>
        </p:nvSpPr>
        <p:spPr>
          <a:xfrm>
            <a:off x="675965" y="1298504"/>
            <a:ext cx="11098438" cy="506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t>1 Paul, an apostle of Christ Jesus by command of God our Savior and of Christ Jesus our hope, </a:t>
            </a:r>
            <a:r>
              <a:rPr b="1"/>
              <a:t>2 </a:t>
            </a:r>
            <a:r>
              <a:t>To Timothy, my true child in the faith:</a:t>
            </a:r>
          </a:p>
          <a:p>
            <a:pPr>
              <a:defRPr sz="4100">
                <a:solidFill>
                  <a:srgbClr val="FFFFFF"/>
                </a:solidFill>
                <a:latin typeface="Trade Gothic LT Std"/>
                <a:ea typeface="Trade Gothic LT Std"/>
                <a:cs typeface="Trade Gothic LT Std"/>
                <a:sym typeface="Trade Gothic LT Std"/>
              </a:defRPr>
            </a:pPr>
            <a:r>
              <a:t>Grace, mercy, and peace from God the Father and Christ Jesus our Lord. </a:t>
            </a:r>
            <a:r>
              <a:rPr b="1"/>
              <a:t>3 </a:t>
            </a:r>
            <a:r>
              <a:t>As I urged you when I was going to Macedonia, remain at Ephesus so that you may charge certain persons not to teach any different doctrine,</a:t>
            </a:r>
          </a:p>
        </p:txBody>
      </p:sp>
      <p:sp>
        <p:nvSpPr>
          <p:cNvPr id="96" name="1 Tim 1:1-4"/>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1:1-4</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2" name="Group"/>
          <p:cNvGrpSpPr/>
          <p:nvPr/>
        </p:nvGrpSpPr>
        <p:grpSpPr>
          <a:xfrm>
            <a:off x="-1" y="-9525"/>
            <a:ext cx="12192001" cy="6867525"/>
            <a:chOff x="0" y="0"/>
            <a:chExt cx="12192000" cy="6867525"/>
          </a:xfrm>
        </p:grpSpPr>
        <p:pic>
          <p:nvPicPr>
            <p:cNvPr id="10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01"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03" name="1 Paul, an apostle of Christ Jesus by command of God our Savior and of Christ Jesus our hope, 2 To Timothy, my true child in the faith:…"/>
          <p:cNvSpPr txBox="1"/>
          <p:nvPr/>
        </p:nvSpPr>
        <p:spPr>
          <a:xfrm>
            <a:off x="675965" y="1298504"/>
            <a:ext cx="11098438" cy="506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t>1 Paul, an apostle of Christ Jesus by command of God our Savior and of Christ Jesus our hope, </a:t>
            </a:r>
            <a:r>
              <a:rPr b="1"/>
              <a:t>2 </a:t>
            </a:r>
            <a:r>
              <a:t>To Timothy, my true child in the faith:</a:t>
            </a:r>
          </a:p>
          <a:p>
            <a:pPr>
              <a:defRPr sz="4100">
                <a:solidFill>
                  <a:srgbClr val="FFFFFF"/>
                </a:solidFill>
                <a:latin typeface="Trade Gothic LT Std"/>
                <a:ea typeface="Trade Gothic LT Std"/>
                <a:cs typeface="Trade Gothic LT Std"/>
                <a:sym typeface="Trade Gothic LT Std"/>
              </a:defRPr>
            </a:pPr>
            <a:r>
              <a:t>Grace, mercy, and peace from God the Father and Christ Jesus our Lord. </a:t>
            </a:r>
            <a:r>
              <a:rPr b="1"/>
              <a:t>3 </a:t>
            </a:r>
            <a:r>
              <a:t>As I urged you when I was going to Macedonia, remain at Ephesus so that you may charge certain persons not to teach any different doctrine,</a:t>
            </a:r>
          </a:p>
        </p:txBody>
      </p:sp>
      <p:sp>
        <p:nvSpPr>
          <p:cNvPr id="104" name="1 Tim 1:1-4"/>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1:1-4</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0" name="Group"/>
          <p:cNvGrpSpPr/>
          <p:nvPr/>
        </p:nvGrpSpPr>
        <p:grpSpPr>
          <a:xfrm>
            <a:off x="-1" y="-9525"/>
            <a:ext cx="12192001" cy="6867525"/>
            <a:chOff x="0" y="0"/>
            <a:chExt cx="12192000" cy="6867525"/>
          </a:xfrm>
        </p:grpSpPr>
        <p:pic>
          <p:nvPicPr>
            <p:cNvPr id="10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09"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11" name="1 Paul, an apostle of Christ Jesus by command of God our Savior and of Christ Jesus our hope, 2 To Timothy, my true child in the faith:…"/>
          <p:cNvSpPr txBox="1"/>
          <p:nvPr/>
        </p:nvSpPr>
        <p:spPr>
          <a:xfrm>
            <a:off x="675965" y="1298504"/>
            <a:ext cx="11098438" cy="506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t>1 Paul, an apostle of Christ Jesus by command of God our Savior and of Christ Jesus our hope, </a:t>
            </a:r>
            <a:r>
              <a:rPr b="1"/>
              <a:t>2 </a:t>
            </a:r>
            <a:r>
              <a:t>To Timothy, my true child in the faith:</a:t>
            </a:r>
          </a:p>
          <a:p>
            <a:pPr>
              <a:defRPr sz="4100">
                <a:solidFill>
                  <a:srgbClr val="FFFFFF"/>
                </a:solidFill>
                <a:latin typeface="Trade Gothic LT Std"/>
                <a:ea typeface="Trade Gothic LT Std"/>
                <a:cs typeface="Trade Gothic LT Std"/>
                <a:sym typeface="Trade Gothic LT Std"/>
              </a:defRPr>
            </a:pPr>
            <a:r>
              <a:t>Grace, mercy, and peace from God the Father and Christ Jesus our Lord. </a:t>
            </a:r>
            <a:r>
              <a:rPr b="1"/>
              <a:t>3 </a:t>
            </a:r>
            <a:r>
              <a:t>As I urged you when I was going to Macedonia, remain at Ephesus so that you may charge certain persons not to teach any different doctrine,</a:t>
            </a:r>
          </a:p>
        </p:txBody>
      </p:sp>
      <p:sp>
        <p:nvSpPr>
          <p:cNvPr id="112" name="1 Tim 1:1-4"/>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1:1-4</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8" name="Group"/>
          <p:cNvGrpSpPr/>
          <p:nvPr/>
        </p:nvGrpSpPr>
        <p:grpSpPr>
          <a:xfrm>
            <a:off x="-1" y="-9525"/>
            <a:ext cx="12192001" cy="6867525"/>
            <a:chOff x="0" y="0"/>
            <a:chExt cx="12192000" cy="6867525"/>
          </a:xfrm>
        </p:grpSpPr>
        <p:pic>
          <p:nvPicPr>
            <p:cNvPr id="11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17"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19" name="1 Paul, an apostle of Christ Jesus by command of God our Savior and of Christ Jesus our hope, 2 To Timothy, my true child in the faith:…"/>
          <p:cNvSpPr txBox="1"/>
          <p:nvPr/>
        </p:nvSpPr>
        <p:spPr>
          <a:xfrm>
            <a:off x="675965" y="1298504"/>
            <a:ext cx="11098438" cy="506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t>1 Paul, an apostle of Christ Jesus by command of God our Savior and of Christ Jesus our hope, </a:t>
            </a:r>
            <a:r>
              <a:rPr b="1"/>
              <a:t>2 </a:t>
            </a:r>
            <a:r>
              <a:t>To Timothy, my true child in the faith:</a:t>
            </a:r>
          </a:p>
          <a:p>
            <a:pPr>
              <a:defRPr sz="4100">
                <a:solidFill>
                  <a:srgbClr val="FFFFFF"/>
                </a:solidFill>
                <a:latin typeface="Trade Gothic LT Std"/>
                <a:ea typeface="Trade Gothic LT Std"/>
                <a:cs typeface="Trade Gothic LT Std"/>
                <a:sym typeface="Trade Gothic LT Std"/>
              </a:defRPr>
            </a:pPr>
            <a:r>
              <a:t>Grace, mercy, and peace from God the Father and Christ Jesus our Lord. </a:t>
            </a:r>
            <a:r>
              <a:rPr b="1"/>
              <a:t>3 </a:t>
            </a:r>
            <a:r>
              <a:t>As I urged you when I was going to Macedonia, remain at Ephesus so that you may charge certain persons not to teach any different doctrine,</a:t>
            </a:r>
          </a:p>
        </p:txBody>
      </p:sp>
      <p:sp>
        <p:nvSpPr>
          <p:cNvPr id="120" name="1 Tim 1:1-4"/>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1:1-4</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6" name="Group"/>
          <p:cNvGrpSpPr/>
          <p:nvPr/>
        </p:nvGrpSpPr>
        <p:grpSpPr>
          <a:xfrm>
            <a:off x="-1" y="-9525"/>
            <a:ext cx="12192001" cy="6867525"/>
            <a:chOff x="0" y="0"/>
            <a:chExt cx="12192000" cy="6867525"/>
          </a:xfrm>
        </p:grpSpPr>
        <p:pic>
          <p:nvPicPr>
            <p:cNvPr id="12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25"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27" name="1 Paul, an apostle of Christ Jesus by command of God our Savior and of Christ Jesus our hope, 2 To Timothy, my true child in the faith:…"/>
          <p:cNvSpPr txBox="1"/>
          <p:nvPr/>
        </p:nvSpPr>
        <p:spPr>
          <a:xfrm>
            <a:off x="675965" y="1298504"/>
            <a:ext cx="11098438" cy="506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t>1 Paul, an apostle of Christ Jesus by command of God our Savior and of Christ Jesus our hope, </a:t>
            </a:r>
            <a:r>
              <a:rPr b="1"/>
              <a:t>2 </a:t>
            </a:r>
            <a:r>
              <a:t>To Timothy, my true child in the faith:</a:t>
            </a:r>
          </a:p>
          <a:p>
            <a:pPr>
              <a:defRPr sz="4100">
                <a:solidFill>
                  <a:srgbClr val="FFFFFF"/>
                </a:solidFill>
                <a:latin typeface="Trade Gothic LT Std"/>
                <a:ea typeface="Trade Gothic LT Std"/>
                <a:cs typeface="Trade Gothic LT Std"/>
                <a:sym typeface="Trade Gothic LT Std"/>
              </a:defRPr>
            </a:pPr>
            <a:r>
              <a:t>Grace, mercy, and peace from God the Father and Christ Jesus our Lord. </a:t>
            </a:r>
            <a:r>
              <a:rPr b="1"/>
              <a:t>3 </a:t>
            </a:r>
            <a:r>
              <a:t>As I urged you when I was going to Macedonia, remain at Ephesus so that you may charge certain persons not to teach any different doctrine,</a:t>
            </a:r>
          </a:p>
        </p:txBody>
      </p:sp>
      <p:sp>
        <p:nvSpPr>
          <p:cNvPr id="128" name="1 Tim 1:1-4"/>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1:1-4</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4" name="Group"/>
          <p:cNvGrpSpPr/>
          <p:nvPr/>
        </p:nvGrpSpPr>
        <p:grpSpPr>
          <a:xfrm>
            <a:off x="-1" y="-9525"/>
            <a:ext cx="12192001" cy="6867525"/>
            <a:chOff x="0" y="0"/>
            <a:chExt cx="12192000" cy="6867525"/>
          </a:xfrm>
        </p:grpSpPr>
        <p:pic>
          <p:nvPicPr>
            <p:cNvPr id="13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33"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35" name="4 nor to devote themselves to myths and endless genealogies, which promote speculations rather than the stewardship from God that is by faith."/>
          <p:cNvSpPr txBox="1"/>
          <p:nvPr/>
        </p:nvSpPr>
        <p:spPr>
          <a:xfrm>
            <a:off x="726640" y="1484312"/>
            <a:ext cx="11098438" cy="258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4 </a:t>
            </a:r>
            <a:r>
              <a:t>nor to devote themselves to myths and endless genealogies, which promote speculations rather than the stewardship</a:t>
            </a:r>
            <a:r>
              <a:rPr>
                <a:uFill>
                  <a:solidFill>
                    <a:srgbClr val="4A4A4A"/>
                  </a:solidFill>
                </a:uFill>
              </a:rPr>
              <a:t> from God that is by faith.</a:t>
            </a:r>
          </a:p>
        </p:txBody>
      </p:sp>
      <p:sp>
        <p:nvSpPr>
          <p:cNvPr id="136" name="1 Tim 1:1-4"/>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1:1-4</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2" name="Group"/>
          <p:cNvGrpSpPr/>
          <p:nvPr/>
        </p:nvGrpSpPr>
        <p:grpSpPr>
          <a:xfrm>
            <a:off x="-1" y="-9525"/>
            <a:ext cx="12192001" cy="6867525"/>
            <a:chOff x="0" y="0"/>
            <a:chExt cx="12192000" cy="6867525"/>
          </a:xfrm>
        </p:grpSpPr>
        <p:pic>
          <p:nvPicPr>
            <p:cNvPr id="14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41"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43" name="4 nor to devote themselves to myths and endless genealogies, which promote speculations rather than the stewardship from God that is by faith 5 The aim of our charge is love that issues from a pure heart and a good conscience and a sincere faith."/>
          <p:cNvSpPr txBox="1"/>
          <p:nvPr/>
        </p:nvSpPr>
        <p:spPr>
          <a:xfrm>
            <a:off x="726640" y="1484312"/>
            <a:ext cx="11098438" cy="382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4 </a:t>
            </a:r>
            <a:r>
              <a:t>nor to devote themselves to myths and endless genealogies, which promote speculations rather than the stewardship</a:t>
            </a:r>
            <a:r>
              <a:rPr>
                <a:uFill>
                  <a:solidFill>
                    <a:srgbClr val="4A4A4A"/>
                  </a:solidFill>
                </a:uFill>
              </a:rPr>
              <a:t> from God that is by faith </a:t>
            </a:r>
            <a:r>
              <a:rPr b="1"/>
              <a:t>5 </a:t>
            </a:r>
            <a:r>
              <a:t>The aim of our charge is love that issues from a pure heart and a good conscience and a sincere faith.</a:t>
            </a:r>
          </a:p>
        </p:txBody>
      </p:sp>
      <p:sp>
        <p:nvSpPr>
          <p:cNvPr id="144" name="1 Tim 1:1-4"/>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1:1-4</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0" name="Group"/>
          <p:cNvGrpSpPr/>
          <p:nvPr/>
        </p:nvGrpSpPr>
        <p:grpSpPr>
          <a:xfrm>
            <a:off x="-1" y="-9525"/>
            <a:ext cx="12192001" cy="6867525"/>
            <a:chOff x="0" y="0"/>
            <a:chExt cx="12192000" cy="6867525"/>
          </a:xfrm>
        </p:grpSpPr>
        <p:pic>
          <p:nvPicPr>
            <p:cNvPr id="14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149"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151" name="4 nor to devote themselves to myths and endless genealogies, which promote speculations rather than the stewardship from God that is by faith 5 The aim of our charge is love that issues from a pure heart and a good conscience and a sincere faith."/>
          <p:cNvSpPr txBox="1"/>
          <p:nvPr/>
        </p:nvSpPr>
        <p:spPr>
          <a:xfrm>
            <a:off x="726640" y="1484312"/>
            <a:ext cx="11098438" cy="382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4 </a:t>
            </a:r>
            <a:r>
              <a:t>nor to devote themselves to myths and endless genealogies, which promote speculations rather than the stewardship</a:t>
            </a:r>
            <a:r>
              <a:rPr>
                <a:uFill>
                  <a:solidFill>
                    <a:srgbClr val="4A4A4A"/>
                  </a:solidFill>
                </a:uFill>
              </a:rPr>
              <a:t> from God that is by faith </a:t>
            </a:r>
            <a:r>
              <a:rPr b="1"/>
              <a:t>5 </a:t>
            </a:r>
            <a:r>
              <a:t>The aim of our charge is love that issues from a pure heart and a good conscience and a sincere faith.</a:t>
            </a:r>
          </a:p>
        </p:txBody>
      </p:sp>
      <p:sp>
        <p:nvSpPr>
          <p:cNvPr id="152" name="1 Tim 1:1-4"/>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1:1-4</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8" name="Image Gallery"/>
          <p:cNvGrpSpPr/>
          <p:nvPr/>
        </p:nvGrpSpPr>
        <p:grpSpPr>
          <a:xfrm>
            <a:off x="-56967" y="-16253"/>
            <a:ext cx="12305934" cy="7489232"/>
            <a:chOff x="0" y="0"/>
            <a:chExt cx="12305933" cy="7489231"/>
          </a:xfrm>
        </p:grpSpPr>
        <p:pic>
          <p:nvPicPr>
            <p:cNvPr id="156" name="Untitled.jpg" descr="Untitled.jpg"/>
            <p:cNvPicPr>
              <a:picLocks noChangeAspect="1"/>
            </p:cNvPicPr>
            <p:nvPr/>
          </p:nvPicPr>
          <p:blipFill>
            <a:blip r:embed="rId3">
              <a:extLst/>
            </a:blip>
            <a:srcRect l="0" t="1369" r="0" b="1369"/>
            <a:stretch>
              <a:fillRect/>
            </a:stretch>
          </p:blipFill>
          <p:spPr>
            <a:xfrm>
              <a:off x="0" y="0"/>
              <a:ext cx="12305934" cy="6892332"/>
            </a:xfrm>
            <a:prstGeom prst="rect">
              <a:avLst/>
            </a:prstGeom>
            <a:ln w="12700" cap="flat">
              <a:noFill/>
              <a:miter lim="400000"/>
            </a:ln>
            <a:effectLst/>
          </p:spPr>
        </p:pic>
        <p:sp>
          <p:nvSpPr>
            <p:cNvPr id="1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59" name="Whats your purpose / destiny?…"/>
          <p:cNvSpPr txBox="1"/>
          <p:nvPr/>
        </p:nvSpPr>
        <p:spPr>
          <a:xfrm>
            <a:off x="453966" y="1686877"/>
            <a:ext cx="11284068" cy="273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sz="4300">
                <a:solidFill>
                  <a:srgbClr val="FFFFFF"/>
                </a:solidFill>
                <a:latin typeface="Trade Gothic LT Std"/>
                <a:ea typeface="Trade Gothic LT Std"/>
                <a:cs typeface="Trade Gothic LT Std"/>
                <a:sym typeface="Trade Gothic LT Std"/>
              </a:defRPr>
            </a:pPr>
            <a:r>
              <a:t>Whats your purpose / destiny? </a:t>
            </a:r>
          </a:p>
          <a:p>
            <a:pPr marL="574842" indent="-574842" defTabSz="2239962">
              <a:buSzPct val="100000"/>
              <a:buAutoNum type="arabicPeriod" startAt="1"/>
              <a:defRPr sz="4300">
                <a:solidFill>
                  <a:srgbClr val="FFFFFF"/>
                </a:solidFill>
                <a:latin typeface="Trade Gothic LT Std"/>
                <a:ea typeface="Trade Gothic LT Std"/>
                <a:cs typeface="Trade Gothic LT Std"/>
                <a:sym typeface="Trade Gothic LT Std"/>
              </a:defRPr>
            </a:pPr>
            <a:r>
              <a:t>Are you consistently seeking sound doctrine? </a:t>
            </a:r>
          </a:p>
          <a:p>
            <a:pPr marL="574842" indent="-574842" defTabSz="2239962">
              <a:buSzPct val="100000"/>
              <a:buAutoNum type="arabicPeriod" startAt="1"/>
              <a:defRPr sz="4300">
                <a:solidFill>
                  <a:srgbClr val="FFFFFF"/>
                </a:solidFill>
                <a:latin typeface="Trade Gothic LT Std"/>
                <a:ea typeface="Trade Gothic LT Std"/>
                <a:cs typeface="Trade Gothic LT Std"/>
                <a:sym typeface="Trade Gothic LT Std"/>
              </a:defRPr>
            </a:pPr>
            <a:r>
              <a:t>Are you in some way distracted by life? </a:t>
            </a:r>
          </a:p>
        </p:txBody>
      </p:sp>
      <p:sp>
        <p:nvSpPr>
          <p:cNvPr id="160" name="Prayer Points"/>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Prayer Points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1" y="-9525"/>
            <a:ext cx="12192001" cy="6867525"/>
            <a:chOff x="0" y="0"/>
            <a:chExt cx="12192000" cy="6867525"/>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29"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31" name="28 Pay careful attention to yourselves and to all the flock, in which the Holy Spirit has made you overseers, to care for the church of God, which he obtained with his own blood. 29 I know that after my departure fierce wolves will come in among you, not"/>
          <p:cNvSpPr txBox="1"/>
          <p:nvPr/>
        </p:nvSpPr>
        <p:spPr>
          <a:xfrm>
            <a:off x="482887" y="1207436"/>
            <a:ext cx="11554995" cy="496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FFFFFF"/>
                </a:solidFill>
                <a:latin typeface="Trade Gothic LT Std"/>
                <a:ea typeface="Trade Gothic LT Std"/>
                <a:cs typeface="Trade Gothic LT Std"/>
                <a:sym typeface="Trade Gothic LT Std"/>
              </a:defRPr>
            </a:pPr>
            <a:r>
              <a:rPr b="1"/>
              <a:t>28 </a:t>
            </a:r>
            <a:r>
              <a:t>Pay careful attention to yourselves and to all the flock, in which the Holy Spirit has made you overseers, to care for the church of God, which he obtained with his own blood. </a:t>
            </a:r>
            <a:r>
              <a:rPr b="1"/>
              <a:t>29 </a:t>
            </a:r>
            <a:r>
              <a:t>I know that after my departure fierce wolves will come in among you, not sparing the flock; </a:t>
            </a:r>
            <a:r>
              <a:rPr b="1"/>
              <a:t>30 </a:t>
            </a:r>
            <a:r>
              <a:t>and from among your own selves will arise men speaking twisted things, to draw away the disciples after them.</a:t>
            </a:r>
          </a:p>
        </p:txBody>
      </p:sp>
      <p:sp>
        <p:nvSpPr>
          <p:cNvPr id="32" name="Acts 20:28-30"/>
          <p:cNvSpPr txBox="1"/>
          <p:nvPr/>
        </p:nvSpPr>
        <p:spPr>
          <a:xfrm>
            <a:off x="435327" y="199374"/>
            <a:ext cx="7180899"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Acts 20:28-30</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9" name="Group"/>
          <p:cNvGrpSpPr/>
          <p:nvPr/>
        </p:nvGrpSpPr>
        <p:grpSpPr>
          <a:xfrm>
            <a:off x="-414165" y="-1"/>
            <a:ext cx="13518076" cy="8013247"/>
            <a:chOff x="0" y="0"/>
            <a:chExt cx="13518076" cy="8013245"/>
          </a:xfrm>
        </p:grpSpPr>
        <p:pic>
          <p:nvPicPr>
            <p:cNvPr id="36" name="photo-1421977870504-378093748ae6.jpeg" descr="photo-1421977870504-378093748ae6.jpeg"/>
            <p:cNvPicPr>
              <a:picLocks noChangeAspect="1"/>
            </p:cNvPicPr>
            <p:nvPr/>
          </p:nvPicPr>
          <p:blipFill>
            <a:blip r:embed="rId3">
              <a:extLst/>
            </a:blip>
            <a:srcRect l="5299" t="12603" r="5944" b="12500"/>
            <a:stretch>
              <a:fillRect/>
            </a:stretch>
          </p:blipFill>
          <p:spPr>
            <a:xfrm>
              <a:off x="410877" y="0"/>
              <a:ext cx="12143004" cy="6830440"/>
            </a:xfrm>
            <a:prstGeom prst="rect">
              <a:avLst/>
            </a:prstGeom>
            <a:ln w="12700" cap="flat">
              <a:noFill/>
              <a:miter lim="400000"/>
            </a:ln>
            <a:effectLst/>
          </p:spPr>
        </p:pic>
        <p:pic>
          <p:nvPicPr>
            <p:cNvPr id="37" name="logo_shofar orange.png" descr="logo_shofar orange.png"/>
            <p:cNvPicPr>
              <a:picLocks noChangeAspect="1"/>
            </p:cNvPicPr>
            <p:nvPr/>
          </p:nvPicPr>
          <p:blipFill>
            <a:blip r:embed="rId4">
              <a:extLst/>
            </a:blip>
            <a:stretch>
              <a:fillRect/>
            </a:stretch>
          </p:blipFill>
          <p:spPr>
            <a:xfrm>
              <a:off x="12212816" y="7107479"/>
              <a:ext cx="1305261" cy="905767"/>
            </a:xfrm>
            <a:prstGeom prst="rect">
              <a:avLst/>
            </a:prstGeom>
            <a:ln w="12700" cap="flat">
              <a:noFill/>
              <a:miter lim="400000"/>
            </a:ln>
            <a:effectLst/>
          </p:spPr>
        </p:pic>
        <p:sp>
          <p:nvSpPr>
            <p:cNvPr id="38" name="1 Tim 1:1-4"/>
            <p:cNvSpPr txBox="1"/>
            <p:nvPr/>
          </p:nvSpPr>
          <p:spPr>
            <a:xfrm>
              <a:off x="0" y="3873128"/>
              <a:ext cx="879241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1:1-4</a:t>
              </a:r>
            </a:p>
          </p:txBody>
        </p:sp>
      </p:grpSp>
      <p:sp>
        <p:nvSpPr>
          <p:cNvPr id="40" name="Concerns for Pastoral Ministry…"/>
          <p:cNvSpPr txBox="1"/>
          <p:nvPr/>
        </p:nvSpPr>
        <p:spPr>
          <a:xfrm>
            <a:off x="3199214" y="4889127"/>
            <a:ext cx="9286686" cy="1772602"/>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lgn="ctr">
              <a:lnSpc>
                <a:spcPct val="90000"/>
              </a:lnSpc>
              <a:defRPr b="1" sz="4100">
                <a:effectLst>
                  <a:outerShdw sx="100000" sy="100000" kx="0" ky="0" algn="b" rotWithShape="0" blurRad="12700" dist="38100" dir="2700000">
                    <a:srgbClr val="FFFFFF"/>
                  </a:outerShdw>
                </a:effectLst>
                <a:latin typeface="Ink Free"/>
                <a:ea typeface="Ink Free"/>
                <a:cs typeface="Ink Free"/>
                <a:sym typeface="Ink Free"/>
              </a:defRPr>
            </a:pPr>
            <a:r>
              <a:t>Concerns for Pastoral Ministry </a:t>
            </a:r>
          </a:p>
          <a:p>
            <a:pPr algn="ctr">
              <a:lnSpc>
                <a:spcPct val="90000"/>
              </a:lnSpc>
              <a:defRPr b="1" sz="4100">
                <a:effectLst>
                  <a:outerShdw sx="100000" sy="100000" kx="0" ky="0" algn="b" rotWithShape="0" blurRad="12700" dist="38100" dir="2700000">
                    <a:srgbClr val="FFFFFF"/>
                  </a:outerShdw>
                </a:effectLst>
                <a:latin typeface="Ink Free"/>
                <a:ea typeface="Ink Free"/>
                <a:cs typeface="Ink Free"/>
                <a:sym typeface="Ink Free"/>
              </a:defRPr>
            </a:pPr>
            <a:r>
              <a:t>Part 1</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Group"/>
          <p:cNvGrpSpPr/>
          <p:nvPr/>
        </p:nvGrpSpPr>
        <p:grpSpPr>
          <a:xfrm>
            <a:off x="-1" y="-9525"/>
            <a:ext cx="12192001" cy="6867525"/>
            <a:chOff x="0" y="0"/>
            <a:chExt cx="12192000" cy="6867525"/>
          </a:xfrm>
        </p:grpSpPr>
        <p:pic>
          <p:nvPicPr>
            <p:cNvPr id="4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45"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47" name="1 Paul, an apostle of Christ Jesus by command of God our Savior and of Christ Jesus our hope, 2 To Timothy, my true child in the faith:…"/>
          <p:cNvSpPr txBox="1"/>
          <p:nvPr/>
        </p:nvSpPr>
        <p:spPr>
          <a:xfrm>
            <a:off x="675965" y="1298504"/>
            <a:ext cx="11098438" cy="506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t>1 Paul, an apostle of Christ Jesus by command of God our Savior and of Christ Jesus our hope, </a:t>
            </a:r>
            <a:r>
              <a:rPr b="1"/>
              <a:t>2 </a:t>
            </a:r>
            <a:r>
              <a:t>To Timothy, my true child in the faith:</a:t>
            </a:r>
          </a:p>
          <a:p>
            <a:pPr>
              <a:defRPr sz="4100">
                <a:solidFill>
                  <a:srgbClr val="FFFFFF"/>
                </a:solidFill>
                <a:latin typeface="Trade Gothic LT Std"/>
                <a:ea typeface="Trade Gothic LT Std"/>
                <a:cs typeface="Trade Gothic LT Std"/>
                <a:sym typeface="Trade Gothic LT Std"/>
              </a:defRPr>
            </a:pPr>
            <a:r>
              <a:t>Grace, mercy, and peace from God the Father and Christ Jesus our Lord. </a:t>
            </a:r>
            <a:r>
              <a:rPr b="1"/>
              <a:t>3 </a:t>
            </a:r>
            <a:r>
              <a:t>As I urged you when I was going to Macedonia, remain at Ephesus so that you may charge certain persons not to teach any different doctrine,</a:t>
            </a:r>
          </a:p>
        </p:txBody>
      </p:sp>
      <p:sp>
        <p:nvSpPr>
          <p:cNvPr id="48" name="1 Tim 1:1-4"/>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1:1-4</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4" name="Group"/>
          <p:cNvGrpSpPr/>
          <p:nvPr/>
        </p:nvGrpSpPr>
        <p:grpSpPr>
          <a:xfrm>
            <a:off x="-1" y="-9525"/>
            <a:ext cx="12192001" cy="6867525"/>
            <a:chOff x="0" y="0"/>
            <a:chExt cx="12192000" cy="6867525"/>
          </a:xfrm>
        </p:grpSpPr>
        <p:pic>
          <p:nvPicPr>
            <p:cNvPr id="5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53"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55" name="4 nor to devote themselves to myths and endless genealogies, which promote speculations rather than the stewardship from God that is by faith."/>
          <p:cNvSpPr txBox="1"/>
          <p:nvPr/>
        </p:nvSpPr>
        <p:spPr>
          <a:xfrm>
            <a:off x="726640" y="1484312"/>
            <a:ext cx="11098438" cy="258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rPr b="1"/>
              <a:t>4 </a:t>
            </a:r>
            <a:r>
              <a:t>nor to devote themselves to myths and endless genealogies, which promote speculations rather than the stewardship</a:t>
            </a:r>
            <a:r>
              <a:rPr>
                <a:uFill>
                  <a:solidFill>
                    <a:srgbClr val="4A4A4A"/>
                  </a:solidFill>
                </a:uFill>
              </a:rPr>
              <a:t> from God that is by faith.</a:t>
            </a:r>
          </a:p>
        </p:txBody>
      </p:sp>
      <p:sp>
        <p:nvSpPr>
          <p:cNvPr id="56" name="1 Tim 1:1-4"/>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1:1-4</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2" name="Group"/>
          <p:cNvGrpSpPr/>
          <p:nvPr/>
        </p:nvGrpSpPr>
        <p:grpSpPr>
          <a:xfrm>
            <a:off x="-1" y="-9525"/>
            <a:ext cx="12192001" cy="6867525"/>
            <a:chOff x="0" y="0"/>
            <a:chExt cx="12192000" cy="6867525"/>
          </a:xfrm>
        </p:grpSpPr>
        <p:pic>
          <p:nvPicPr>
            <p:cNvPr id="6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61"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63" name="1 Paul, an apostle of Christ Jesus by command of God our Savior and of Christ Jesus our hope, 2 To Timothy, my true child in the faith:…"/>
          <p:cNvSpPr txBox="1"/>
          <p:nvPr/>
        </p:nvSpPr>
        <p:spPr>
          <a:xfrm>
            <a:off x="675965" y="1298504"/>
            <a:ext cx="11098438" cy="506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t>1 Paul, an apostle of Christ Jesus by command of God our Savior and of Christ Jesus our hope, </a:t>
            </a:r>
            <a:r>
              <a:rPr b="1"/>
              <a:t>2 </a:t>
            </a:r>
            <a:r>
              <a:t>To Timothy, my true child in the faith:</a:t>
            </a:r>
          </a:p>
          <a:p>
            <a:pPr>
              <a:defRPr sz="4100">
                <a:solidFill>
                  <a:srgbClr val="FFFFFF"/>
                </a:solidFill>
                <a:latin typeface="Trade Gothic LT Std"/>
                <a:ea typeface="Trade Gothic LT Std"/>
                <a:cs typeface="Trade Gothic LT Std"/>
                <a:sym typeface="Trade Gothic LT Std"/>
              </a:defRPr>
            </a:pPr>
            <a:r>
              <a:t>Grace, mercy, and peace from God the Father and Christ Jesus our Lord. </a:t>
            </a:r>
            <a:r>
              <a:rPr b="1"/>
              <a:t>3 </a:t>
            </a:r>
            <a:r>
              <a:t>As I urged you when I was going to Macedonia, remain at Ephesus so that you may charge certain persons not to teach any different doctrine,</a:t>
            </a:r>
          </a:p>
        </p:txBody>
      </p:sp>
      <p:sp>
        <p:nvSpPr>
          <p:cNvPr id="64" name="1 Tim 1:1-4"/>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1:1-4</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Group"/>
          <p:cNvGrpSpPr/>
          <p:nvPr/>
        </p:nvGrpSpPr>
        <p:grpSpPr>
          <a:xfrm>
            <a:off x="-1" y="-9525"/>
            <a:ext cx="12192001" cy="6867525"/>
            <a:chOff x="0" y="0"/>
            <a:chExt cx="12192000" cy="6867525"/>
          </a:xfrm>
        </p:grpSpPr>
        <p:pic>
          <p:nvPicPr>
            <p:cNvPr id="6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69"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71" name="1 Now there were in the church at Antioch prophets and teachers, Barnabas, Simeon who was called Niger, Lucius of Cyrene, Manaen a lifelong friend of Herod the tetrarch, and Saul. 2 While they were worshiping the Lord and fasting, the Holy Spirit said, “"/>
          <p:cNvSpPr txBox="1"/>
          <p:nvPr/>
        </p:nvSpPr>
        <p:spPr>
          <a:xfrm>
            <a:off x="675965" y="1298504"/>
            <a:ext cx="11098438" cy="534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800">
                <a:solidFill>
                  <a:srgbClr val="FFFFFF"/>
                </a:solidFill>
                <a:latin typeface="Trade Gothic LT Std"/>
                <a:ea typeface="Trade Gothic LT Std"/>
                <a:cs typeface="Trade Gothic LT Std"/>
                <a:sym typeface="Trade Gothic LT Std"/>
              </a:defRPr>
            </a:pPr>
            <a:r>
              <a:t>1 Now there were in the church at Antioch prophets and teachers, Barnabas, Simeon who was called Niger, Lucius of Cyrene, Manaen a lifelong friend of Herod the tetrarch, and Saul. </a:t>
            </a:r>
            <a:r>
              <a:rPr b="1"/>
              <a:t>2 </a:t>
            </a:r>
            <a:r>
              <a:t>While they were worshiping the Lord and fasting, </a:t>
            </a:r>
            <a:r>
              <a:rPr b="1" u="sng"/>
              <a:t>the Holy Spirit said, “Set apart for me Barnabas and Saul for the work to which I have called them.”</a:t>
            </a:r>
            <a:r>
              <a:t> </a:t>
            </a:r>
            <a:r>
              <a:rPr b="1"/>
              <a:t>3 </a:t>
            </a:r>
            <a:r>
              <a:t>Then after fasting and praying they laid their hands on them and sent them off</a:t>
            </a:r>
          </a:p>
        </p:txBody>
      </p:sp>
      <p:sp>
        <p:nvSpPr>
          <p:cNvPr id="72" name="Acts 13:1-3"/>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Acts 13:1-3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 name="Group"/>
          <p:cNvGrpSpPr/>
          <p:nvPr/>
        </p:nvGrpSpPr>
        <p:grpSpPr>
          <a:xfrm>
            <a:off x="-1" y="-9525"/>
            <a:ext cx="12192001" cy="6867525"/>
            <a:chOff x="0" y="0"/>
            <a:chExt cx="12192000" cy="6867525"/>
          </a:xfrm>
        </p:grpSpPr>
        <p:pic>
          <p:nvPicPr>
            <p:cNvPr id="7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77"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79" name="1 Paul, an apostle of Christ Jesus by command of God our Savior and of Christ Jesus our hope, 2 To Timothy, my true child in the faith:…"/>
          <p:cNvSpPr txBox="1"/>
          <p:nvPr/>
        </p:nvSpPr>
        <p:spPr>
          <a:xfrm>
            <a:off x="675965" y="1298504"/>
            <a:ext cx="11098438" cy="506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t>1 Paul, an apostle of Christ Jesus by command of God our Savior and of Christ Jesus our hope, </a:t>
            </a:r>
            <a:r>
              <a:rPr b="1"/>
              <a:t>2 </a:t>
            </a:r>
            <a:r>
              <a:t>To Timothy, my true child in the faith:</a:t>
            </a:r>
          </a:p>
          <a:p>
            <a:pPr>
              <a:defRPr sz="4100">
                <a:solidFill>
                  <a:srgbClr val="FFFFFF"/>
                </a:solidFill>
                <a:latin typeface="Trade Gothic LT Std"/>
                <a:ea typeface="Trade Gothic LT Std"/>
                <a:cs typeface="Trade Gothic LT Std"/>
                <a:sym typeface="Trade Gothic LT Std"/>
              </a:defRPr>
            </a:pPr>
            <a:r>
              <a:t>Grace, mercy, and peace from God the Father and Christ Jesus our Lord. </a:t>
            </a:r>
            <a:r>
              <a:rPr b="1"/>
              <a:t>3 </a:t>
            </a:r>
            <a:r>
              <a:t>As I urged you when I was going to Macedonia, remain at Ephesus so that you may charge certain persons not to teach any different doctrine,</a:t>
            </a:r>
          </a:p>
        </p:txBody>
      </p:sp>
      <p:sp>
        <p:nvSpPr>
          <p:cNvPr id="80" name="1 Tim 1:1-4"/>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1:1-4</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6" name="Group"/>
          <p:cNvGrpSpPr/>
          <p:nvPr/>
        </p:nvGrpSpPr>
        <p:grpSpPr>
          <a:xfrm>
            <a:off x="-1" y="-9525"/>
            <a:ext cx="12192001" cy="6867525"/>
            <a:chOff x="0" y="0"/>
            <a:chExt cx="12192000" cy="6867525"/>
          </a:xfrm>
        </p:grpSpPr>
        <p:pic>
          <p:nvPicPr>
            <p:cNvPr id="8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1" cy="6858001"/>
            </a:xfrm>
            <a:prstGeom prst="rect">
              <a:avLst/>
            </a:prstGeom>
            <a:ln w="12700" cap="flat">
              <a:noFill/>
              <a:miter lim="400000"/>
            </a:ln>
            <a:effectLst/>
          </p:spPr>
        </p:pic>
        <p:sp>
          <p:nvSpPr>
            <p:cNvPr id="85" name="Rectangle"/>
            <p:cNvSpPr/>
            <p:nvPr/>
          </p:nvSpPr>
          <p:spPr>
            <a:xfrm>
              <a:off x="0" y="0"/>
              <a:ext cx="12192000" cy="6867525"/>
            </a:xfrm>
            <a:prstGeom prst="rect">
              <a:avLst/>
            </a:prstGeom>
            <a:solidFill>
              <a:srgbClr val="000000">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p>
          </p:txBody>
        </p:sp>
      </p:grpSp>
      <p:sp>
        <p:nvSpPr>
          <p:cNvPr id="87" name="1 Paul, an apostle of Christ Jesus by command of God our Savior and of Christ Jesus our hope, 2 To Timothy, my true child in the faith:…"/>
          <p:cNvSpPr txBox="1"/>
          <p:nvPr/>
        </p:nvSpPr>
        <p:spPr>
          <a:xfrm>
            <a:off x="675965" y="1298504"/>
            <a:ext cx="11098438" cy="506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100">
                <a:solidFill>
                  <a:srgbClr val="FFFFFF"/>
                </a:solidFill>
                <a:latin typeface="Trade Gothic LT Std"/>
                <a:ea typeface="Trade Gothic LT Std"/>
                <a:cs typeface="Trade Gothic LT Std"/>
                <a:sym typeface="Trade Gothic LT Std"/>
              </a:defRPr>
            </a:pPr>
            <a:r>
              <a:t>1 Paul, an apostle of Christ Jesus by command of God our Savior and of Christ Jesus our hope, </a:t>
            </a:r>
            <a:r>
              <a:rPr b="1"/>
              <a:t>2 </a:t>
            </a:r>
            <a:r>
              <a:t>To Timothy, my true child in the faith:</a:t>
            </a:r>
          </a:p>
          <a:p>
            <a:pPr>
              <a:defRPr sz="4100">
                <a:solidFill>
                  <a:srgbClr val="FFFFFF"/>
                </a:solidFill>
                <a:latin typeface="Trade Gothic LT Std"/>
                <a:ea typeface="Trade Gothic LT Std"/>
                <a:cs typeface="Trade Gothic LT Std"/>
                <a:sym typeface="Trade Gothic LT Std"/>
              </a:defRPr>
            </a:pPr>
            <a:r>
              <a:t>Grace, mercy, and peace from God the Father and Christ Jesus our Lord. </a:t>
            </a:r>
            <a:r>
              <a:rPr b="1"/>
              <a:t>3 </a:t>
            </a:r>
            <a:r>
              <a:t>As I urged you when I was going to Macedonia, remain at Ephesus so that you may charge certain persons not to teach any different doctrine,</a:t>
            </a:r>
          </a:p>
        </p:txBody>
      </p:sp>
      <p:sp>
        <p:nvSpPr>
          <p:cNvPr id="88" name="1 Tim 1:1-4"/>
          <p:cNvSpPr txBox="1"/>
          <p:nvPr/>
        </p:nvSpPr>
        <p:spPr>
          <a:xfrm>
            <a:off x="669607" y="324225"/>
            <a:ext cx="7180898"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1:1-4</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